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8" r:id="rId2"/>
  </p:sldMasterIdLst>
  <p:notesMasterIdLst>
    <p:notesMasterId r:id="rId18"/>
  </p:notesMasterIdLst>
  <p:sldIdLst>
    <p:sldId id="312" r:id="rId3"/>
    <p:sldId id="304" r:id="rId4"/>
    <p:sldId id="305" r:id="rId5"/>
    <p:sldId id="306" r:id="rId6"/>
    <p:sldId id="307" r:id="rId7"/>
    <p:sldId id="318" r:id="rId8"/>
    <p:sldId id="327" r:id="rId9"/>
    <p:sldId id="328" r:id="rId10"/>
    <p:sldId id="329" r:id="rId11"/>
    <p:sldId id="319" r:id="rId12"/>
    <p:sldId id="320" r:id="rId13"/>
    <p:sldId id="321" r:id="rId14"/>
    <p:sldId id="323" r:id="rId15"/>
    <p:sldId id="324" r:id="rId16"/>
    <p:sldId id="266" r:id="rId17"/>
  </p:sldIdLst>
  <p:sldSz cx="12192000" cy="6858000"/>
  <p:notesSz cx="6858000" cy="9144000"/>
  <p:embeddedFontLst>
    <p:embeddedFont>
      <p:font typeface="Instrument Sans" panose="020B0604020202020204" charset="0"/>
      <p:regular r:id="rId19"/>
      <p:bold r:id="rId20"/>
      <p:italic r:id="rId21"/>
      <p:boldItalic r:id="rId22"/>
    </p:embeddedFont>
    <p:embeddedFont>
      <p:font typeface="Instrument Sans Medium" panose="020B0604020202020204" charset="0"/>
      <p:regular r:id="rId23"/>
      <p:bold r:id="rId24"/>
      <p:italic r:id="rId25"/>
      <p:boldItalic r:id="rId26"/>
    </p:embeddedFont>
    <p:embeddedFont>
      <p:font typeface="Instrument Sans SemiBold" panose="020B0604020202020204" charset="0"/>
      <p:regular r:id="rId27"/>
      <p:bold r:id="rId28"/>
      <p:italic r:id="rId29"/>
      <p:boldItalic r:id="rId30"/>
    </p:embeddedFont>
    <p:embeddedFont>
      <p:font typeface="Segoe UI" panose="020B0502040204020203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gxpLiCUxQsht80s5CsEBzAjdBxs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domíra Jordová" initials="RJ" lastIdx="1" clrIdx="0">
    <p:extLst>
      <p:ext uri="{19B8F6BF-5375-455C-9EA6-DF929625EA0E}">
        <p15:presenceInfo xmlns:p15="http://schemas.microsoft.com/office/powerpoint/2012/main" userId="4dd51b0411fc0cc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64" d="100"/>
          <a:sy n="64" d="100"/>
        </p:scale>
        <p:origin x="11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96" name="Google Shape;39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169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>
  <p:cSld name="Záhlaví oddílu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" y="-1"/>
            <a:ext cx="12192004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371" y="5991354"/>
            <a:ext cx="3976733" cy="35633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0"/>
          <p:cNvSpPr txBox="1">
            <a:spLocks noGrp="1"/>
          </p:cNvSpPr>
          <p:nvPr>
            <p:ph type="ctrTitle"/>
          </p:nvPr>
        </p:nvSpPr>
        <p:spPr>
          <a:xfrm>
            <a:off x="638882" y="562620"/>
            <a:ext cx="6434580" cy="217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E4EF"/>
              </a:buClr>
              <a:buSzPts val="5000"/>
              <a:buFont typeface="Instrument Sans SemiBold"/>
              <a:buNone/>
              <a:defRPr sz="5000" b="1" i="0" u="none" strike="noStrike" cap="none">
                <a:solidFill>
                  <a:srgbClr val="C0E4EF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700088" y="3115407"/>
            <a:ext cx="4670565" cy="17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E4E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C0E4EF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oup 1" descr="preencoded.png">
            <a:extLst>
              <a:ext uri="{FF2B5EF4-FFF2-40B4-BE49-F238E27FC236}">
                <a16:creationId xmlns:a16="http://schemas.microsoft.com/office/drawing/2014/main" id="{FA9E34DA-DC3A-705B-CC5A-4BB6F16410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-4" y="-1"/>
            <a:ext cx="12192004" cy="685800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9A7FC86-FF55-D163-5ACB-86FFA2FF07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0371" y="5991354"/>
            <a:ext cx="3976733" cy="356338"/>
          </a:xfrm>
          <a:prstGeom prst="rect">
            <a:avLst/>
          </a:prstGeo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D205CD6B-54CB-CC93-FD49-CA249F599AA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882" y="562620"/>
            <a:ext cx="6434580" cy="2170071"/>
          </a:xfrm>
          <a:prstGeom prst="rect">
            <a:avLst/>
          </a:prstGeom>
        </p:spPr>
        <p:txBody>
          <a:bodyPr anchor="t"/>
          <a:lstStyle>
            <a:lvl1pPr algn="l">
              <a:defRPr sz="5000" b="1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r>
              <a:rPr lang="cs-CZ" dirty="0"/>
              <a:t>Kliknutím lze upravit název prezentace</a:t>
            </a:r>
          </a:p>
        </p:txBody>
      </p:sp>
      <p:sp>
        <p:nvSpPr>
          <p:cNvPr id="13" name="Zástupný text 12">
            <a:extLst>
              <a:ext uri="{FF2B5EF4-FFF2-40B4-BE49-F238E27FC236}">
                <a16:creationId xmlns:a16="http://schemas.microsoft.com/office/drawing/2014/main" id="{FCE0AFC0-30F9-C5F7-DB5D-F0343ADD38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088" y="3115407"/>
            <a:ext cx="4670565" cy="170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None/>
              <a:defRPr sz="2400">
                <a:latin typeface="Instrument Sans" pitchFamily="2" charset="0"/>
              </a:defRPr>
            </a:lvl2pPr>
            <a:lvl3pPr marL="914400" indent="0">
              <a:buNone/>
              <a:defRPr sz="2400">
                <a:latin typeface="Instrument Sans" pitchFamily="2" charset="0"/>
              </a:defRPr>
            </a:lvl3pPr>
            <a:lvl4pPr marL="1371600" indent="0">
              <a:buNone/>
              <a:defRPr sz="2400">
                <a:latin typeface="Instrument Sans" pitchFamily="2" charset="0"/>
              </a:defRPr>
            </a:lvl4pPr>
            <a:lvl5pPr marL="1828800" indent="0">
              <a:buNone/>
              <a:defRPr sz="24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vložit podtitul prezentace</a:t>
            </a:r>
          </a:p>
        </p:txBody>
      </p:sp>
    </p:spTree>
    <p:extLst>
      <p:ext uri="{BB962C8B-B14F-4D97-AF65-F5344CB8AC3E}">
        <p14:creationId xmlns:p14="http://schemas.microsoft.com/office/powerpoint/2010/main" val="2152405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sah odrazky- tmav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C0E4EF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text 17">
            <a:extLst>
              <a:ext uri="{FF2B5EF4-FFF2-40B4-BE49-F238E27FC236}">
                <a16:creationId xmlns:a16="http://schemas.microsoft.com/office/drawing/2014/main" id="{E459DA35-94F8-1042-E8C7-860961B8CA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620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BEF85C1-551F-2676-ED08-9E2FCAE9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C0E4EF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8B5D2AD-DE2D-8314-CBEE-0AB501E20B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126363" y="553200"/>
            <a:ext cx="408054" cy="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7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loupe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4702175" cy="2168525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0C1525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2AD91DC8-0D09-C0FC-906D-ECDBC08F1E8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0" y="979259"/>
            <a:ext cx="5400675" cy="277994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2pPr>
            <a:lvl3pPr marL="914400" indent="0">
              <a:buFontTx/>
              <a:buNone/>
              <a:defRPr sz="1600">
                <a:latin typeface="Instrument Sans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  <p:sp>
        <p:nvSpPr>
          <p:cNvPr id="15" name="Zástupný symbol pro číslo snímku 5">
            <a:extLst>
              <a:ext uri="{FF2B5EF4-FFF2-40B4-BE49-F238E27FC236}">
                <a16:creationId xmlns:a16="http://schemas.microsoft.com/office/drawing/2014/main" id="{3078F8E6-FDB5-8A38-0A49-22CD8B69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0C1525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5529A0B0-1320-AEB5-AD8E-4C519365931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000" y="4118699"/>
            <a:ext cx="5400675" cy="218050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2pPr>
            <a:lvl3pPr marL="914400" indent="0">
              <a:buFontTx/>
              <a:buNone/>
              <a:defRPr sz="1600">
                <a:latin typeface="Instrument Sans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  <p:pic>
        <p:nvPicPr>
          <p:cNvPr id="2" name="Obrázek 1" descr="Obsah obrázku černá, tma&#10;&#10;Obsah vygenerovaný umělou inteligencí může být nesprávný.">
            <a:extLst>
              <a:ext uri="{FF2B5EF4-FFF2-40B4-BE49-F238E27FC236}">
                <a16:creationId xmlns:a16="http://schemas.microsoft.com/office/drawing/2014/main" id="{13690187-3679-5C38-8564-6571184F9C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263" y="549276"/>
            <a:ext cx="399867" cy="3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2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3 sloupc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0C1525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2" name="Zástupný text 13">
            <a:extLst>
              <a:ext uri="{FF2B5EF4-FFF2-40B4-BE49-F238E27FC236}">
                <a16:creationId xmlns:a16="http://schemas.microsoft.com/office/drawing/2014/main" id="{5A1136DA-46CB-BD92-4411-1FAB534BBC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4" y="2729087"/>
            <a:ext cx="3251199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072033C0-9263-58E3-4300-CF4EFB094B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77" y="2729087"/>
            <a:ext cx="3159045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86E5A3F0-F0CC-AC28-B28F-280E86349A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4203" y="2714974"/>
            <a:ext cx="3159045" cy="28984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5" y="2009775"/>
            <a:ext cx="3251200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6" name="Zástupný text 17">
            <a:extLst>
              <a:ext uri="{FF2B5EF4-FFF2-40B4-BE49-F238E27FC236}">
                <a16:creationId xmlns:a16="http://schemas.microsoft.com/office/drawing/2014/main" id="{0D38E6F8-DB60-99A2-09F0-BAAA0BB8E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14971" y="2009775"/>
            <a:ext cx="3251200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text 17">
            <a:extLst>
              <a:ext uri="{FF2B5EF4-FFF2-40B4-BE49-F238E27FC236}">
                <a16:creationId xmlns:a16="http://schemas.microsoft.com/office/drawing/2014/main" id="{C9738AE2-56B0-62EB-2415-ED8FFBAFB5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34617" y="2009775"/>
            <a:ext cx="3251200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9F10B272-65F4-ACA4-8E23-A163F556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0C1525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Obrázek 9" descr="Obsah obrázku černá, tma&#10;&#10;Obsah vygenerovaný umělou inteligencí může být nesprávný.">
            <a:extLst>
              <a:ext uri="{FF2B5EF4-FFF2-40B4-BE49-F238E27FC236}">
                <a16:creationId xmlns:a16="http://schemas.microsoft.com/office/drawing/2014/main" id="{33536487-8F7E-32D8-0D3A-4F3845C1E3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1263" y="549276"/>
            <a:ext cx="399867" cy="3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26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2 sloupc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0C1525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2" name="Zástupný text 13">
            <a:extLst>
              <a:ext uri="{FF2B5EF4-FFF2-40B4-BE49-F238E27FC236}">
                <a16:creationId xmlns:a16="http://schemas.microsoft.com/office/drawing/2014/main" id="{5A1136DA-46CB-BD92-4411-1FAB534BBC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3" y="2729087"/>
            <a:ext cx="4665227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072033C0-9263-58E3-4300-CF4EFB094B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729087"/>
            <a:ext cx="4665227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C1525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2009775"/>
            <a:ext cx="39782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6" name="Zástupný text 17">
            <a:extLst>
              <a:ext uri="{FF2B5EF4-FFF2-40B4-BE49-F238E27FC236}">
                <a16:creationId xmlns:a16="http://schemas.microsoft.com/office/drawing/2014/main" id="{0D38E6F8-DB60-99A2-09F0-BAAA0BB8E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2009775"/>
            <a:ext cx="4665227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B295CE75-3673-B2D9-7324-E0655EC6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0C1525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Obrázek 6" descr="Obsah obrázku černá, tma&#10;&#10;Obsah vygenerovaný umělou inteligencí může být nesprávný.">
            <a:extLst>
              <a:ext uri="{FF2B5EF4-FFF2-40B4-BE49-F238E27FC236}">
                <a16:creationId xmlns:a16="http://schemas.microsoft.com/office/drawing/2014/main" id="{16F7A3FB-7CF2-DADD-B7CE-0184881109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1263" y="549276"/>
            <a:ext cx="399867" cy="3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66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odrazk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0C1525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text 17">
            <a:extLst>
              <a:ext uri="{FF2B5EF4-FFF2-40B4-BE49-F238E27FC236}">
                <a16:creationId xmlns:a16="http://schemas.microsoft.com/office/drawing/2014/main" id="{E459DA35-94F8-1042-E8C7-860961B8CA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620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B7B6D386-0BFE-7654-48DD-FE97C9E3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0C1525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" name="Obrázek 1" descr="Obsah obrázku černá, tma&#10;&#10;Obsah vygenerovaný umělou inteligencí může být nesprávný.">
            <a:extLst>
              <a:ext uri="{FF2B5EF4-FFF2-40B4-BE49-F238E27FC236}">
                <a16:creationId xmlns:a16="http://schemas.microsoft.com/office/drawing/2014/main" id="{275B95B6-41BF-39DE-14A8-371CAB5705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263" y="549276"/>
            <a:ext cx="399867" cy="3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29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odrazky I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0C1525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8" name="Zástupný text 17">
            <a:extLst>
              <a:ext uri="{FF2B5EF4-FFF2-40B4-BE49-F238E27FC236}">
                <a16:creationId xmlns:a16="http://schemas.microsoft.com/office/drawing/2014/main" id="{E459DA35-94F8-1042-E8C7-860961B8CA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620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0C1525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B7B6D386-0BFE-7654-48DD-FE97C9E3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0C1525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F8D4644-5FF2-524E-0DFF-A14E7FBFF48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93725" y="2009775"/>
            <a:ext cx="5502275" cy="4298950"/>
          </a:xfrm>
          <a:prstGeom prst="rect">
            <a:avLst/>
          </a:prstGeo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>
                <a:solidFill>
                  <a:srgbClr val="0C1525"/>
                </a:solidFill>
                <a:latin typeface="Instrument Sans" pitchFamily="2" charset="0"/>
              </a:defRPr>
            </a:lvl1pPr>
            <a:lvl2pPr marL="800100" indent="-342900">
              <a:buFontTx/>
              <a:buBlip>
                <a:blip r:embed="rId2"/>
              </a:buBlip>
              <a:defRPr>
                <a:latin typeface="Instrument Sans" pitchFamily="2" charset="0"/>
              </a:defRPr>
            </a:lvl2pPr>
            <a:lvl3pPr marL="1257300" indent="-342900">
              <a:buFontTx/>
              <a:buBlip>
                <a:blip r:embed="rId2"/>
              </a:buBlip>
              <a:defRPr>
                <a:latin typeface="Instrument Sans" pitchFamily="2" charset="0"/>
              </a:defRPr>
            </a:lvl3pPr>
            <a:lvl4pPr marL="1657350" indent="-285750">
              <a:buFontTx/>
              <a:buBlip>
                <a:blip r:embed="rId2"/>
              </a:buBlip>
              <a:defRPr>
                <a:latin typeface="Instrument Sans" pitchFamily="2" charset="0"/>
              </a:defRPr>
            </a:lvl4pPr>
            <a:lvl5pPr marL="2114550" indent="-285750">
              <a:buFontTx/>
              <a:buBlip>
                <a:blip r:embed="rId2"/>
              </a:buBlip>
              <a:defRPr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2" name="Obrázek 1" descr="Obsah obrázku černá, tma&#10;&#10;Obsah vygenerovaný umělou inteligencí může být nesprávný.">
            <a:extLst>
              <a:ext uri="{FF2B5EF4-FFF2-40B4-BE49-F238E27FC236}">
                <a16:creationId xmlns:a16="http://schemas.microsoft.com/office/drawing/2014/main" id="{618CC17B-C46C-4FC6-91AD-B4113345A2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263" y="549276"/>
            <a:ext cx="399867" cy="3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84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loupec - tmav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4702175" cy="2168525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C0E4EF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2AD91DC8-0D09-C0FC-906D-ECDBC08F1E8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0" y="979259"/>
            <a:ext cx="5400675" cy="277994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2pPr>
            <a:lvl3pPr marL="914400" indent="0">
              <a:buFontTx/>
              <a:buNone/>
              <a:defRPr sz="1600">
                <a:latin typeface="Instrument Sans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F5547B97-3539-72F0-D611-DD0423538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C0E4EF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6AEEE386-9AD3-25B3-BC2C-C633862A4BE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6000" y="4139019"/>
            <a:ext cx="5400675" cy="217034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2pPr>
            <a:lvl3pPr marL="914400" indent="0">
              <a:buFontTx/>
              <a:buNone/>
              <a:defRPr sz="1600">
                <a:latin typeface="Instrument Sans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 kliknutí můžete upravovat styly textu v předloze.</a:t>
            </a:r>
          </a:p>
          <a:p>
            <a:pPr lvl="1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628A95C-D7E3-3082-89D0-DB5FAEF337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126363" y="553200"/>
            <a:ext cx="408054" cy="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28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3 sloupce - tmav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C0E4EF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2" name="Zástupný text 13">
            <a:extLst>
              <a:ext uri="{FF2B5EF4-FFF2-40B4-BE49-F238E27FC236}">
                <a16:creationId xmlns:a16="http://schemas.microsoft.com/office/drawing/2014/main" id="{5A1136DA-46CB-BD92-4411-1FAB534BBC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4" y="2729087"/>
            <a:ext cx="3251199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072033C0-9263-58E3-4300-CF4EFB094B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77" y="2729087"/>
            <a:ext cx="3159045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86E5A3F0-F0CC-AC28-B28F-280E86349A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4203" y="2714974"/>
            <a:ext cx="3159045" cy="28984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5" y="2009775"/>
            <a:ext cx="3251200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6" name="Zástupný text 17">
            <a:extLst>
              <a:ext uri="{FF2B5EF4-FFF2-40B4-BE49-F238E27FC236}">
                <a16:creationId xmlns:a16="http://schemas.microsoft.com/office/drawing/2014/main" id="{0D38E6F8-DB60-99A2-09F0-BAAA0BB8E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14971" y="2009775"/>
            <a:ext cx="3251200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text 17">
            <a:extLst>
              <a:ext uri="{FF2B5EF4-FFF2-40B4-BE49-F238E27FC236}">
                <a16:creationId xmlns:a16="http://schemas.microsoft.com/office/drawing/2014/main" id="{C9738AE2-56B0-62EB-2415-ED8FFBAFB5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34617" y="2009775"/>
            <a:ext cx="3251200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B295CE75-3673-B2D9-7324-E0655EC6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C0E4EF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48FB2D1-A3D0-F426-C087-042BE94F6F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26363" y="553200"/>
            <a:ext cx="408054" cy="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07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2 sloupce - tmav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C0E4EF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2" name="Zástupný text 13">
            <a:extLst>
              <a:ext uri="{FF2B5EF4-FFF2-40B4-BE49-F238E27FC236}">
                <a16:creationId xmlns:a16="http://schemas.microsoft.com/office/drawing/2014/main" id="{5A1136DA-46CB-BD92-4411-1FAB534BBC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3" y="2729087"/>
            <a:ext cx="4665227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072033C0-9263-58E3-4300-CF4EFB094B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729087"/>
            <a:ext cx="4665227" cy="28843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C0E4EF"/>
                </a:solidFill>
                <a:latin typeface="Instrument Sans" pitchFamily="2" charset="0"/>
              </a:defRPr>
            </a:lvl1pPr>
            <a:lvl2pPr marL="457200" indent="0">
              <a:buFontTx/>
              <a:buNone/>
              <a:defRPr sz="2000">
                <a:latin typeface="Instrument Sans" pitchFamily="2" charset="0"/>
              </a:defRPr>
            </a:lvl2pPr>
            <a:lvl3pPr marL="914400" indent="0">
              <a:buFontTx/>
              <a:buNone/>
              <a:defRPr sz="1800">
                <a:latin typeface="Instrument Sans" pitchFamily="2" charset="0"/>
              </a:defRPr>
            </a:lvl3pPr>
            <a:lvl4pPr>
              <a:defRPr sz="1600">
                <a:latin typeface="Instrument Sans" pitchFamily="2" charset="0"/>
              </a:defRPr>
            </a:lvl4pPr>
            <a:lvl5pPr>
              <a:defRPr sz="1600"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 předloze.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2009775"/>
            <a:ext cx="39782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6" name="Zástupný text 17">
            <a:extLst>
              <a:ext uri="{FF2B5EF4-FFF2-40B4-BE49-F238E27FC236}">
                <a16:creationId xmlns:a16="http://schemas.microsoft.com/office/drawing/2014/main" id="{0D38E6F8-DB60-99A2-09F0-BAAA0BB8E9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2009775"/>
            <a:ext cx="4665227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B295CE75-3673-B2D9-7324-E0655EC6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C0E4EF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AEE4EFF-0DD1-74B7-4582-9B4C637DF9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26363" y="553200"/>
            <a:ext cx="408054" cy="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04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odrazky- tmav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C0E4EF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5" name="Zástupný text 17">
            <a:extLst>
              <a:ext uri="{FF2B5EF4-FFF2-40B4-BE49-F238E27FC236}">
                <a16:creationId xmlns:a16="http://schemas.microsoft.com/office/drawing/2014/main" id="{DD3974F7-2786-16B9-C9DB-911BAA4BD6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8" name="Zástupný text 17">
            <a:extLst>
              <a:ext uri="{FF2B5EF4-FFF2-40B4-BE49-F238E27FC236}">
                <a16:creationId xmlns:a16="http://schemas.microsoft.com/office/drawing/2014/main" id="{E459DA35-94F8-1042-E8C7-860961B8CA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620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BEF85C1-551F-2676-ED08-9E2FCAE9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C0E4EF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8B5D2AD-DE2D-8314-CBEE-0AB501E20B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126363" y="553200"/>
            <a:ext cx="408054" cy="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40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odrazky II - tmav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0BDB52F-4815-E826-6C11-143B734EF7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25" y="979259"/>
            <a:ext cx="8893175" cy="557441"/>
          </a:xfrm>
          <a:prstGeom prst="rect">
            <a:avLst/>
          </a:prstGeom>
        </p:spPr>
        <p:txBody>
          <a:bodyPr/>
          <a:lstStyle>
            <a:lvl1pPr>
              <a:defRPr sz="3500" b="0" i="0">
                <a:solidFill>
                  <a:srgbClr val="C0E4EF"/>
                </a:solidFill>
                <a:latin typeface="Instrument Sans Medium" pitchFamily="2" charset="0"/>
              </a:defRPr>
            </a:lvl1pPr>
          </a:lstStyle>
          <a:p>
            <a:r>
              <a:rPr lang="cs-CZ" dirty="0"/>
              <a:t>Kliknutím lze upravit nadpis</a:t>
            </a:r>
          </a:p>
        </p:txBody>
      </p:sp>
      <p:sp>
        <p:nvSpPr>
          <p:cNvPr id="8" name="Zástupný text 17">
            <a:extLst>
              <a:ext uri="{FF2B5EF4-FFF2-40B4-BE49-F238E27FC236}">
                <a16:creationId xmlns:a16="http://schemas.microsoft.com/office/drawing/2014/main" id="{E459DA35-94F8-1042-E8C7-860961B8CA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6204" y="2009774"/>
            <a:ext cx="4648835" cy="2877185"/>
          </a:xfrm>
          <a:prstGeom prst="rect">
            <a:avLst/>
          </a:prstGeo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 b="0" i="0">
                <a:solidFill>
                  <a:srgbClr val="C0E4EF"/>
                </a:solidFill>
                <a:latin typeface="Instrument Sans SemiBold" pitchFamily="2" charset="0"/>
              </a:defRPr>
            </a:lvl1pPr>
          </a:lstStyle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  <a:p>
            <a:pPr lvl="0"/>
            <a:r>
              <a:rPr lang="cs-CZ" dirty="0"/>
              <a:t>Text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B7B6D386-0BFE-7654-48DD-FE97C9E3B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399" y="6086999"/>
            <a:ext cx="51153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C0E4EF"/>
                </a:solidFill>
              </a:defRPr>
            </a:lvl1pPr>
          </a:lstStyle>
          <a:p>
            <a:fld id="{717DB779-4995-854F-B60C-B798AD20181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F8D4644-5FF2-524E-0DFF-A14E7FBFF48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93725" y="2009775"/>
            <a:ext cx="5502275" cy="4298950"/>
          </a:xfrm>
          <a:prstGeom prst="rect">
            <a:avLst/>
          </a:prstGeom>
        </p:spPr>
        <p:txBody>
          <a:bodyPr/>
          <a:lstStyle>
            <a:lvl1pPr marL="457200" indent="-457200">
              <a:buFontTx/>
              <a:buBlip>
                <a:blip r:embed="rId2"/>
              </a:buBlip>
              <a:defRPr>
                <a:solidFill>
                  <a:srgbClr val="C0E4EF"/>
                </a:solidFill>
                <a:latin typeface="Instrument Sans" pitchFamily="2" charset="0"/>
              </a:defRPr>
            </a:lvl1pPr>
            <a:lvl2pPr marL="800100" indent="-342900">
              <a:buFontTx/>
              <a:buBlip>
                <a:blip r:embed="rId3"/>
              </a:buBlip>
              <a:defRPr>
                <a:latin typeface="Instrument Sans" pitchFamily="2" charset="0"/>
              </a:defRPr>
            </a:lvl2pPr>
            <a:lvl3pPr marL="1257300" indent="-342900">
              <a:buFontTx/>
              <a:buBlip>
                <a:blip r:embed="rId3"/>
              </a:buBlip>
              <a:defRPr>
                <a:latin typeface="Instrument Sans" pitchFamily="2" charset="0"/>
              </a:defRPr>
            </a:lvl3pPr>
            <a:lvl4pPr marL="1657350" indent="-285750">
              <a:buFontTx/>
              <a:buBlip>
                <a:blip r:embed="rId3"/>
              </a:buBlip>
              <a:defRPr>
                <a:latin typeface="Instrument Sans" pitchFamily="2" charset="0"/>
              </a:defRPr>
            </a:lvl4pPr>
            <a:lvl5pPr marL="2114550" indent="-285750">
              <a:buFontTx/>
              <a:buBlip>
                <a:blip r:embed="rId3"/>
              </a:buBlip>
              <a:defRPr>
                <a:latin typeface="Instrument Sans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FC665EA-2905-2F44-1382-92DE46E90D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126363" y="553200"/>
            <a:ext cx="408054" cy="4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02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99" r:id="rId2"/>
    <p:sldLayoutId id="2147483700" r:id="rId3"/>
    <p:sldLayoutId id="214748370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04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xperience.arcgis.com/experience/a1a4423096ce4c799c24106b3af428d8/page/Str%C3%A1nka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esmod.cz/karty-opatreni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alice.vaverka-kralikova@ujep.cz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4C098-CF62-A206-386A-46A47733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DE06CA76-60A6-5506-3201-6E97545F347A}"/>
              </a:ext>
            </a:extLst>
          </p:cNvPr>
          <p:cNvSpPr/>
          <p:nvPr/>
        </p:nvSpPr>
        <p:spPr>
          <a:xfrm>
            <a:off x="5279571" y="435429"/>
            <a:ext cx="6324600" cy="6422571"/>
          </a:xfrm>
          <a:prstGeom prst="rect">
            <a:avLst/>
          </a:prstGeom>
          <a:solidFill>
            <a:srgbClr val="C0E4EF"/>
          </a:solidFill>
          <a:ln>
            <a:solidFill>
              <a:srgbClr val="C0E4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86003DCE-0613-AC6B-C514-190885AB634B}"/>
              </a:ext>
            </a:extLst>
          </p:cNvPr>
          <p:cNvGrpSpPr/>
          <p:nvPr/>
        </p:nvGrpSpPr>
        <p:grpSpPr>
          <a:xfrm>
            <a:off x="0" y="10886"/>
            <a:ext cx="12192000" cy="6858000"/>
            <a:chOff x="1" y="1"/>
            <a:chExt cx="12192000" cy="6858000"/>
          </a:xfrm>
        </p:grpSpPr>
        <p:pic>
          <p:nvPicPr>
            <p:cNvPr id="5" name="Group 1" descr="preencoded.png">
              <a:extLst>
                <a:ext uri="{FF2B5EF4-FFF2-40B4-BE49-F238E27FC236}">
                  <a16:creationId xmlns:a16="http://schemas.microsoft.com/office/drawing/2014/main" id="{6D56EBCD-5A7A-D561-1CA3-6C018FBD68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1" y="1"/>
              <a:ext cx="12192000" cy="6858000"/>
            </a:xfrm>
            <a:prstGeom prst="rect">
              <a:avLst/>
            </a:prstGeom>
          </p:spPr>
        </p:pic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C190276C-9706-2631-10EA-2BC257055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700371" y="5991354"/>
              <a:ext cx="3976733" cy="356338"/>
            </a:xfrm>
            <a:prstGeom prst="rect">
              <a:avLst/>
            </a:prstGeom>
          </p:spPr>
        </p:pic>
      </p:grpSp>
      <p:sp>
        <p:nvSpPr>
          <p:cNvPr id="3" name="Nadpis 2">
            <a:extLst>
              <a:ext uri="{FF2B5EF4-FFF2-40B4-BE49-F238E27FC236}">
                <a16:creationId xmlns:a16="http://schemas.microsoft.com/office/drawing/2014/main" id="{033F2AB2-F565-4E27-C67B-10BB47B77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900077"/>
            <a:ext cx="9495719" cy="2170071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cs-CZ" dirty="0"/>
              <a:t>Představení projektu a databáze dobré praxe CESMOD</a:t>
            </a:r>
            <a:endParaRPr lang="cs-CZ" b="0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8DACC8F-1852-75B4-FF28-C890357F37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0089" y="2230120"/>
            <a:ext cx="6142672" cy="3296645"/>
          </a:xfrm>
        </p:spPr>
        <p:txBody>
          <a:bodyPr/>
          <a:lstStyle/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1800" dirty="0"/>
          </a:p>
          <a:p>
            <a:endParaRPr lang="cs-CZ" sz="1800" dirty="0"/>
          </a:p>
          <a:p>
            <a:r>
              <a:rPr lang="cs-CZ" sz="1800" dirty="0" err="1"/>
              <a:t>Future</a:t>
            </a:r>
            <a:r>
              <a:rPr lang="cs-CZ" sz="1800" dirty="0"/>
              <a:t> City Tech Říčany</a:t>
            </a:r>
          </a:p>
          <a:p>
            <a:r>
              <a:rPr lang="cs-CZ" sz="1800" dirty="0"/>
              <a:t>1. října 2026</a:t>
            </a:r>
          </a:p>
          <a:p>
            <a:endParaRPr lang="cs-CZ" dirty="0"/>
          </a:p>
        </p:txBody>
      </p:sp>
      <p:pic>
        <p:nvPicPr>
          <p:cNvPr id="10" name="Obrázek 9" descr="Obsah obrázku černá, tma&#10;&#10;Obsah vygenerovaný umělou inteligencí může být nesprávný.">
            <a:extLst>
              <a:ext uri="{FF2B5EF4-FFF2-40B4-BE49-F238E27FC236}">
                <a16:creationId xmlns:a16="http://schemas.microsoft.com/office/drawing/2014/main" id="{735D8B49-DC4C-514E-F78A-24D9A1B24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962" y="5655888"/>
            <a:ext cx="453581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8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274E4-BAD3-F905-A7F8-33D0A8AD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Hlavní parametry projektu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81DC1886-4E2D-ED75-EA5B-9E9511158A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4" y="2009774"/>
            <a:ext cx="5030473" cy="2877185"/>
          </a:xfrm>
        </p:spPr>
        <p:txBody>
          <a:bodyPr/>
          <a:lstStyle/>
          <a:p>
            <a:pPr marL="50800" indent="0" algn="ctr">
              <a:lnSpc>
                <a:spcPct val="150000"/>
              </a:lnSpc>
              <a:buNone/>
            </a:pPr>
            <a:r>
              <a:rPr lang="cs-CZ" sz="2000" b="1" i="0" u="none" strike="noStrike" cap="none" dirty="0">
                <a:solidFill>
                  <a:schemeClr val="tx1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CÍL </a:t>
            </a:r>
            <a:r>
              <a:rPr lang="cs-CZ" sz="2000" i="0" u="none" strike="noStrike" cap="none" dirty="0">
                <a:solidFill>
                  <a:schemeClr val="tx1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= vybudovat centrum, jež zajistí dlouhodobou odbornou kapacitu </a:t>
            </a:r>
            <a:br>
              <a:rPr lang="cs-CZ" sz="2000" i="0" u="none" strike="noStrike" cap="none" dirty="0">
                <a:solidFill>
                  <a:schemeClr val="tx1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</a:br>
            <a:r>
              <a:rPr lang="cs-CZ" sz="2000" i="0" u="none" strike="noStrike" cap="none" dirty="0">
                <a:solidFill>
                  <a:schemeClr val="tx1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pro socioekonomický výzkum v oblasti rozvoje odolné, SMART a udržitelné společnosti; posílí odborné kompetence a znalosti veřejné správy a vytvoří výzkumné zázemí pro kvalitnější naplňování Koncepce Smart City.</a:t>
            </a:r>
            <a:br>
              <a:rPr lang="cs-CZ" sz="2000" i="0" u="none" strike="noStrike" cap="none" dirty="0">
                <a:solidFill>
                  <a:schemeClr val="tx1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</a:br>
            <a:endParaRPr lang="cs-CZ" sz="2000" dirty="0">
              <a:solidFill>
                <a:schemeClr val="tx1"/>
              </a:solidFill>
              <a:latin typeface="Instrument Sans" pitchFamily="2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cs-CZ" sz="2000" dirty="0">
              <a:solidFill>
                <a:schemeClr val="tx1"/>
              </a:solidFill>
              <a:latin typeface="Instrument Sans" pitchFamily="2" charset="0"/>
            </a:endParaRPr>
          </a:p>
          <a:p>
            <a:pPr algn="ctr">
              <a:lnSpc>
                <a:spcPct val="150000"/>
              </a:lnSpc>
            </a:pPr>
            <a:endParaRPr lang="cs-CZ" sz="2000" dirty="0">
              <a:solidFill>
                <a:schemeClr val="tx1"/>
              </a:solidFill>
            </a:endParaRP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563030F3-523C-2880-9A3F-D17769E51B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66204" y="2009774"/>
            <a:ext cx="4929929" cy="2877185"/>
          </a:xfrm>
        </p:spPr>
        <p:txBody>
          <a:bodyPr/>
          <a:lstStyle/>
          <a:p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CENTRUM VÝZKUMU PRO ODOLNOU, SMART, INOVATIVNÍ </a:t>
            </a:r>
            <a:b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</a:br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A UDRŽITELNOU SPOLEČNOST</a:t>
            </a:r>
            <a:b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</a:br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= CESMOD </a:t>
            </a:r>
          </a:p>
          <a:p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Program: TAČR Sigma DC5 (dlouhodobé výzkumné záměry</a:t>
            </a:r>
            <a:b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</a:br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s prvky SHUV)</a:t>
            </a:r>
          </a:p>
          <a:p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Doba řešení projektu: </a:t>
            </a:r>
            <a:b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</a:br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9 / 2024 – 12 / 2029 (64 měsíců) </a:t>
            </a:r>
          </a:p>
          <a:p>
            <a:r>
              <a:rPr lang="cs-CZ" sz="2000" i="0" u="none" strike="noStrike" cap="none" dirty="0">
                <a:solidFill>
                  <a:srgbClr val="C0E4EF"/>
                </a:solidFill>
                <a:latin typeface="Instrument Sans" pitchFamily="2" charset="0"/>
                <a:sym typeface="Instrument Sans SemiBold"/>
              </a:rPr>
              <a:t>Konsorcium: 10 partnerů (5 univerzit, 5 aplikačních a odborných partnerů) </a:t>
            </a:r>
            <a:endParaRPr lang="cs-CZ" sz="2000" dirty="0">
              <a:solidFill>
                <a:schemeClr val="lt1"/>
              </a:solidFill>
              <a:latin typeface="Instrument Sans" pitchFamily="2" charset="0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cs-CZ" sz="2000" i="0" u="none" strike="noStrike" cap="none" dirty="0">
              <a:solidFill>
                <a:srgbClr val="C0E4EF"/>
              </a:solidFill>
              <a:latin typeface="Instrument Sans" pitchFamily="2" charset="0"/>
              <a:sym typeface="Instrument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68369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274E4-BAD3-F905-A7F8-33D0A8AD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Vybrané výstupy CESMOD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81DC1886-4E2D-ED75-EA5B-9E9511158A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5" y="2009774"/>
            <a:ext cx="6188076" cy="28771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it-IT" sz="2000" dirty="0">
                <a:solidFill>
                  <a:srgbClr val="C0E4EF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Datová a informační platforma (AI)</a:t>
            </a:r>
            <a:endParaRPr lang="cs-CZ" sz="2000" dirty="0">
              <a:solidFill>
                <a:srgbClr val="C0E4EF"/>
              </a:solidFill>
              <a:latin typeface="Instrument Sans" pitchFamily="2" charset="0"/>
              <a:ea typeface="Instrument Sans SemiBold"/>
              <a:cs typeface="Instrument Sans SemiBold"/>
              <a:sym typeface="Instrument Sans SemiBold"/>
            </a:endParaRP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rgbClr val="C0E4EF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SMARTNET (národní síť inovačních center; inovační brokeři)</a:t>
            </a:r>
          </a:p>
          <a:p>
            <a:pPr>
              <a:lnSpc>
                <a:spcPct val="150000"/>
              </a:lnSpc>
            </a:pP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Smart Akademie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rgbClr val="C0E4EF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Metodiky, odborné články, monografie/příručky</a:t>
            </a:r>
          </a:p>
          <a:p>
            <a:pPr>
              <a:lnSpc>
                <a:spcPct val="150000"/>
              </a:lnSpc>
            </a:pP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SemiBold"/>
                <a:cs typeface="Instrument Sans SemiBold"/>
                <a:sym typeface="Instrument Sans SemiBold"/>
              </a:rPr>
              <a:t>Sociologické průzkumy (obyvatelé, firmy)</a:t>
            </a:r>
            <a:endParaRPr lang="cs-CZ" sz="2000" dirty="0">
              <a:latin typeface="Instrument Sans" pitchFamily="2" charset="0"/>
            </a:endParaRPr>
          </a:p>
          <a:p>
            <a:pPr>
              <a:lnSpc>
                <a:spcPct val="150000"/>
              </a:lnSpc>
            </a:pPr>
            <a:endParaRPr lang="cs-CZ" sz="2000" dirty="0">
              <a:solidFill>
                <a:srgbClr val="C0E4EF"/>
              </a:solidFill>
              <a:latin typeface="Instrument Sans" pitchFamily="2" charset="0"/>
              <a:sym typeface="Arial"/>
            </a:endParaRPr>
          </a:p>
          <a:p>
            <a:pPr>
              <a:lnSpc>
                <a:spcPct val="150000"/>
              </a:lnSpc>
            </a:pPr>
            <a:endParaRPr lang="it-IT" sz="2000" dirty="0">
              <a:solidFill>
                <a:srgbClr val="C0E4EF"/>
              </a:solidFill>
              <a:latin typeface="Instrument Sans" pitchFamily="2" charset="0"/>
              <a:sym typeface="Arial"/>
            </a:endParaRPr>
          </a:p>
          <a:p>
            <a:pPr>
              <a:lnSpc>
                <a:spcPct val="150000"/>
              </a:lnSpc>
            </a:pPr>
            <a:endParaRPr lang="cs-CZ" sz="2000" dirty="0"/>
          </a:p>
        </p:txBody>
      </p:sp>
      <p:pic>
        <p:nvPicPr>
          <p:cNvPr id="7" name="Obrázek 6" descr="Obsah obrázku design, diagram, snímek obrazovky, řada/pruh&#10;&#10;Obsah vygenerovaný umělou inteligencí může být nesprávný.">
            <a:extLst>
              <a:ext uri="{FF2B5EF4-FFF2-40B4-BE49-F238E27FC236}">
                <a16:creationId xmlns:a16="http://schemas.microsoft.com/office/drawing/2014/main" id="{5988A1AA-7D37-A406-446F-4202B7125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615" y="1761144"/>
            <a:ext cx="4427009" cy="44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40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274E4-BAD3-F905-A7F8-33D0A8AD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Partneři projektu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81DC1886-4E2D-ED75-EA5B-9E9511158A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4" y="2009774"/>
            <a:ext cx="5030473" cy="287718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b="0" i="0" u="none" strike="noStrike" cap="none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Odborní partneři:</a:t>
            </a:r>
            <a:endParaRPr lang="cs-CZ" sz="2800" dirty="0"/>
          </a:p>
          <a:p>
            <a:pPr>
              <a:lnSpc>
                <a:spcPct val="100000"/>
              </a:lnSpc>
            </a:pPr>
            <a:r>
              <a:rPr lang="cs-CZ" sz="2000" b="1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UJEP</a:t>
            </a: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 (hlavní řešitel) </a:t>
            </a:r>
            <a:endParaRPr lang="cs-CZ" sz="1200" dirty="0">
              <a:latin typeface="Instrument Sans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b="1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ČVUT</a:t>
            </a: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: UCEEB + Fakulta stavební</a:t>
            </a:r>
            <a:b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</a:b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(Katedra vodního hospodářství obcí) </a:t>
            </a:r>
            <a:endParaRPr lang="cs-CZ" sz="1200" dirty="0">
              <a:latin typeface="Instrument Sans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b="1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VŠB–TU Ostrava</a:t>
            </a: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: Fakulta strojního inženýrství (Ústav strojů a energetiky)</a:t>
            </a:r>
            <a:b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</a:b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+ Fakulta bezpečnostního inženýrství </a:t>
            </a:r>
            <a:endParaRPr lang="cs-CZ" sz="1200" dirty="0">
              <a:latin typeface="Instrument Sans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b="1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MUNI</a:t>
            </a: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: Fakulta informatiky</a:t>
            </a:r>
            <a:endParaRPr lang="cs-CZ" sz="1200" dirty="0">
              <a:latin typeface="Instrument Sans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b="1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VŠE</a:t>
            </a:r>
            <a:r>
              <a:rPr lang="cs-CZ" sz="2000" b="0" i="0" u="none" strike="noStrike" cap="none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: Fakulta mezinárodních vztahů</a:t>
            </a:r>
            <a:endParaRPr lang="cs-CZ" sz="2000" dirty="0"/>
          </a:p>
          <a:p>
            <a:pPr>
              <a:lnSpc>
                <a:spcPct val="100000"/>
              </a:lnSpc>
            </a:pPr>
            <a:endParaRPr lang="cs-CZ" sz="2000" dirty="0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563030F3-523C-2880-9A3F-D17769E51B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2800" b="0" i="0" u="none" strike="noStrike" cap="none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Aplikační partneři:</a:t>
            </a:r>
            <a:endParaRPr lang="cs-CZ" sz="2800" dirty="0"/>
          </a:p>
          <a:p>
            <a:pPr>
              <a:lnSpc>
                <a:spcPct val="100000"/>
              </a:lnSpc>
            </a:pPr>
            <a:r>
              <a:rPr lang="cs-CZ" sz="2000" b="1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ICUK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Agentura</a:t>
            </a:r>
            <a:r>
              <a:rPr lang="cs-CZ" sz="2000" b="1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 JINAG </a:t>
            </a:r>
            <a:endParaRPr lang="cs-CZ" sz="1200" dirty="0">
              <a:latin typeface="Instrument Sans" pitchFamily="2" charset="0"/>
            </a:endParaRPr>
          </a:p>
          <a:p>
            <a:pPr>
              <a:lnSpc>
                <a:spcPct val="100000"/>
              </a:lnSpc>
            </a:pPr>
            <a:r>
              <a:rPr lang="cs-CZ" sz="2000" b="1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NSZM</a:t>
            </a:r>
            <a:endParaRPr lang="cs-CZ" sz="1200" dirty="0">
              <a:latin typeface="Instrument Sans" pitchFamily="2" charset="0"/>
            </a:endParaRPr>
          </a:p>
          <a:p>
            <a:pPr>
              <a:lnSpc>
                <a:spcPct val="100000"/>
              </a:lnSpc>
            </a:pPr>
            <a:endParaRPr lang="cs-CZ" sz="2000" i="0" u="none" strike="noStrike" cap="none" dirty="0">
              <a:solidFill>
                <a:srgbClr val="C0E4EF"/>
              </a:solidFill>
              <a:latin typeface="Instrument Sans" pitchFamily="2" charset="0"/>
              <a:sym typeface="Instrument Sans SemiBol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800" b="0" i="0" u="none" strike="noStrike" cap="none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Podpůrní partneři:</a:t>
            </a:r>
            <a:endParaRPr lang="cs-CZ" sz="2800" dirty="0"/>
          </a:p>
          <a:p>
            <a:pPr>
              <a:lnSpc>
                <a:spcPct val="100000"/>
              </a:lnSpc>
            </a:pPr>
            <a:r>
              <a:rPr lang="cs-CZ" sz="2000" b="1" i="0" u="none" strike="noStrike" cap="none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STEM/MARK, a. s.</a:t>
            </a:r>
            <a:endParaRPr lang="cs-CZ" sz="1200" dirty="0"/>
          </a:p>
          <a:p>
            <a:pPr>
              <a:lnSpc>
                <a:spcPct val="100000"/>
              </a:lnSpc>
            </a:pPr>
            <a:r>
              <a:rPr lang="pl-PL" sz="2000" b="1" i="0" u="none" strike="noStrike" cap="none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Obce v datech, s.r.o.</a:t>
            </a:r>
            <a:endParaRPr lang="pl-PL" sz="1200" dirty="0"/>
          </a:p>
          <a:p>
            <a:pPr marL="0" indent="0">
              <a:lnSpc>
                <a:spcPct val="100000"/>
              </a:lnSpc>
              <a:buNone/>
            </a:pPr>
            <a:endParaRPr lang="cs-CZ" sz="2000" i="0" u="none" strike="noStrike" cap="none" dirty="0">
              <a:solidFill>
                <a:srgbClr val="C0E4EF"/>
              </a:solidFill>
              <a:latin typeface="Instrument Sans" pitchFamily="2" charset="0"/>
              <a:sym typeface="Instrument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10949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4274E4-BAD3-F905-A7F8-33D0A8AD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Komunikace a diseminace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81DC1886-4E2D-ED75-EA5B-9E9511158A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4" y="2009774"/>
            <a:ext cx="5030473" cy="287718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000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Webové stránky – cesmod.cz</a:t>
            </a:r>
          </a:p>
          <a:p>
            <a:pPr>
              <a:lnSpc>
                <a:spcPct val="100000"/>
              </a:lnSpc>
            </a:pPr>
            <a:r>
              <a:rPr lang="cs-CZ" sz="2000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Sociální sítě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000" dirty="0"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               FB                                                 LI</a:t>
            </a:r>
          </a:p>
          <a:p>
            <a:pPr>
              <a:lnSpc>
                <a:spcPct val="100000"/>
              </a:lnSpc>
            </a:pPr>
            <a:endParaRPr lang="cs-CZ" sz="2000" dirty="0">
              <a:solidFill>
                <a:srgbClr val="C0E4EF"/>
              </a:solidFill>
              <a:latin typeface="Instrument Sans" pitchFamily="2" charset="0"/>
              <a:ea typeface="Instrument Sans Medium"/>
              <a:cs typeface="Instrument Sans Medium"/>
              <a:sym typeface="Instrument Sans Medium"/>
            </a:endParaRPr>
          </a:p>
          <a:p>
            <a:pPr>
              <a:lnSpc>
                <a:spcPct val="100000"/>
              </a:lnSpc>
            </a:pPr>
            <a:endParaRPr lang="cs-CZ" sz="2000" dirty="0">
              <a:latin typeface="Instrument Sans" pitchFamily="2" charset="0"/>
              <a:ea typeface="Instrument Sans Medium"/>
              <a:cs typeface="Instrument Sans Medium"/>
              <a:sym typeface="Instrument Sans Medium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000" dirty="0">
              <a:solidFill>
                <a:srgbClr val="C0E4EF"/>
              </a:solidFill>
              <a:latin typeface="Instrument Sans" pitchFamily="2" charset="0"/>
              <a:ea typeface="Instrument Sans Medium"/>
              <a:cs typeface="Instrument Sans Medium"/>
              <a:sym typeface="Instrument Sans Medium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000" dirty="0">
              <a:solidFill>
                <a:srgbClr val="C0E4EF"/>
              </a:solidFill>
              <a:latin typeface="Instrument Sans" pitchFamily="2" charset="0"/>
              <a:ea typeface="Instrument Sans Medium"/>
              <a:cs typeface="Instrument Sans Medium"/>
              <a:sym typeface="Instrument Sans Medium"/>
            </a:endParaRPr>
          </a:p>
          <a:p>
            <a:pPr>
              <a:lnSpc>
                <a:spcPct val="100000"/>
              </a:lnSpc>
            </a:pPr>
            <a:r>
              <a:rPr lang="cs-CZ" sz="2000" dirty="0">
                <a:solidFill>
                  <a:srgbClr val="C0E4EF"/>
                </a:solidFill>
                <a:latin typeface="Instrument Sans" pitchFamily="2" charset="0"/>
                <a:ea typeface="Instrument Sans Medium"/>
                <a:cs typeface="Instrument Sans Medium"/>
                <a:sym typeface="Instrument Sans Medium"/>
              </a:rPr>
              <a:t>Newsletter – čtvrtletně</a:t>
            </a:r>
            <a:endParaRPr lang="cs-CZ" sz="2000" dirty="0">
              <a:solidFill>
                <a:schemeClr val="lt1"/>
              </a:solidFill>
              <a:latin typeface="Instrument Sans" pitchFamily="2" charset="0"/>
              <a:ea typeface="Instrument Sans Medium"/>
              <a:cs typeface="Instrument Sans Medium"/>
              <a:sym typeface="Instrument Sans Medium"/>
            </a:endParaRPr>
          </a:p>
          <a:p>
            <a:pPr>
              <a:lnSpc>
                <a:spcPct val="100000"/>
              </a:lnSpc>
            </a:pPr>
            <a:endParaRPr lang="cs-CZ" sz="2000" dirty="0">
              <a:latin typeface="Instrument Sans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000" dirty="0">
              <a:latin typeface="Instrument Sans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000" dirty="0">
              <a:latin typeface="Instrument Sans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2000" dirty="0">
              <a:latin typeface="Instrument Sans" pitchFamily="2" charset="0"/>
            </a:endParaRP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563030F3-523C-2880-9A3F-D17769E51B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cs-CZ" sz="2000" i="0" u="none" strike="noStrike" cap="none" dirty="0">
              <a:solidFill>
                <a:srgbClr val="C0E4EF"/>
              </a:solidFill>
              <a:latin typeface="Instrument Sans" pitchFamily="2" charset="0"/>
              <a:sym typeface="Instrument Sans SemiBold"/>
            </a:endParaRP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191BCD66-70A0-7FE3-F102-C9DCD8CB3878}"/>
              </a:ext>
            </a:extLst>
          </p:cNvPr>
          <p:cNvGrpSpPr/>
          <p:nvPr/>
        </p:nvGrpSpPr>
        <p:grpSpPr>
          <a:xfrm>
            <a:off x="6393904" y="1278468"/>
            <a:ext cx="5594901" cy="5689602"/>
            <a:chOff x="6393904" y="1278468"/>
            <a:chExt cx="5594901" cy="5689602"/>
          </a:xfrm>
        </p:grpSpPr>
        <p:sp>
          <p:nvSpPr>
            <p:cNvPr id="5" name="Google Shape;384;p9">
              <a:extLst>
                <a:ext uri="{FF2B5EF4-FFF2-40B4-BE49-F238E27FC236}">
                  <a16:creationId xmlns:a16="http://schemas.microsoft.com/office/drawing/2014/main" id="{F474B838-DE19-16EB-A97C-AE139121F55A}"/>
                </a:ext>
              </a:extLst>
            </p:cNvPr>
            <p:cNvSpPr/>
            <p:nvPr/>
          </p:nvSpPr>
          <p:spPr>
            <a:xfrm>
              <a:off x="6536261" y="1312336"/>
              <a:ext cx="5012267" cy="5655734"/>
            </a:xfrm>
            <a:prstGeom prst="rect">
              <a:avLst/>
            </a:prstGeom>
            <a:solidFill>
              <a:srgbClr val="C0E4EF"/>
            </a:solidFill>
            <a:ln w="19050" cap="flat" cmpd="sng">
              <a:solidFill>
                <a:srgbClr val="C0E4E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Google Shape;385;p9" descr="preencoded.png">
              <a:extLst>
                <a:ext uri="{FF2B5EF4-FFF2-40B4-BE49-F238E27FC236}">
                  <a16:creationId xmlns:a16="http://schemas.microsoft.com/office/drawing/2014/main" id="{B32B4902-3073-9E13-2E31-03080565EB1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43679"/>
            <a:stretch/>
          </p:blipFill>
          <p:spPr>
            <a:xfrm>
              <a:off x="6393904" y="1278468"/>
              <a:ext cx="5594901" cy="5588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386;p9">
            <a:extLst>
              <a:ext uri="{FF2B5EF4-FFF2-40B4-BE49-F238E27FC236}">
                <a16:creationId xmlns:a16="http://schemas.microsoft.com/office/drawing/2014/main" id="{74E776FE-A1B6-3F28-3D38-43E44459AE01}"/>
              </a:ext>
            </a:extLst>
          </p:cNvPr>
          <p:cNvSpPr/>
          <p:nvPr/>
        </p:nvSpPr>
        <p:spPr>
          <a:xfrm>
            <a:off x="7656458" y="6110349"/>
            <a:ext cx="3054800" cy="3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67" dirty="0">
                <a:solidFill>
                  <a:srgbClr val="0C152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#EaseTheFuture</a:t>
            </a:r>
            <a:endParaRPr sz="1867" dirty="0">
              <a:solidFill>
                <a:srgbClr val="0C152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382;p9">
            <a:extLst>
              <a:ext uri="{FF2B5EF4-FFF2-40B4-BE49-F238E27FC236}">
                <a16:creationId xmlns:a16="http://schemas.microsoft.com/office/drawing/2014/main" id="{40DD7AB3-14B9-3D15-AEE1-BE22A4CAED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9860" y="3286597"/>
            <a:ext cx="941708" cy="983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26B4BBF-F2B2-F955-AC27-58C701993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68" y="3286597"/>
            <a:ext cx="983304" cy="98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 descr="Obsah obrázku vzor, čtverec, pixel, design&#10;&#10;Obsah vygenerovaný umělou inteligencí může být nesprávný.">
            <a:extLst>
              <a:ext uri="{FF2B5EF4-FFF2-40B4-BE49-F238E27FC236}">
                <a16:creationId xmlns:a16="http://schemas.microsoft.com/office/drawing/2014/main" id="{03712531-3A28-1B8E-0F37-B66089E74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860" y="5490845"/>
            <a:ext cx="974071" cy="98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96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84048"/>
            <a:ext cx="61350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C5E8F4"/>
                </a:solidFill>
              </a:defRPr>
            </a:pPr>
            <a:r>
              <a:rPr sz="3500" dirty="0" err="1"/>
              <a:t>Interaktivní</a:t>
            </a:r>
            <a:r>
              <a:rPr sz="3500" dirty="0"/>
              <a:t> </a:t>
            </a:r>
            <a:r>
              <a:rPr sz="3500" dirty="0" err="1"/>
              <a:t>mapa</a:t>
            </a:r>
            <a:r>
              <a:rPr sz="3500" dirty="0"/>
              <a:t> CESMOD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15908"/>
            <a:ext cx="634019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sz="1800"/>
              <a:t>Mapa dobré praxe a SMART řešení pro české obce a města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5605" y="2090404"/>
            <a:ext cx="6186309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F1829"/>
                </a:solidFill>
              </a:defRPr>
            </a:pPr>
            <a:r>
              <a:rPr lang="cs-CZ" sz="2400" dirty="0">
                <a:solidFill>
                  <a:schemeClr val="bg1"/>
                </a:solidFill>
              </a:rPr>
              <a:t>Mapa zobrazuje p</a:t>
            </a:r>
            <a:r>
              <a:rPr sz="2400" dirty="0" err="1">
                <a:solidFill>
                  <a:schemeClr val="bg1"/>
                </a:solidFill>
              </a:rPr>
              <a:t>ilotní</a:t>
            </a:r>
            <a:r>
              <a:rPr sz="2400" dirty="0">
                <a:solidFill>
                  <a:schemeClr val="bg1"/>
                </a:solidFill>
              </a:rPr>
              <a:t> </a:t>
            </a:r>
            <a:endParaRPr lang="cs-CZ" sz="2400" dirty="0">
              <a:solidFill>
                <a:schemeClr val="bg1"/>
              </a:solidFill>
            </a:endParaRPr>
          </a:p>
          <a:p>
            <a:pPr algn="ctr">
              <a:defRPr sz="1800" b="1">
                <a:solidFill>
                  <a:srgbClr val="0F1829"/>
                </a:solidFill>
              </a:defRPr>
            </a:pPr>
            <a:endParaRPr lang="cs-CZ" sz="2400" dirty="0">
              <a:solidFill>
                <a:schemeClr val="bg1"/>
              </a:solidFill>
            </a:endParaRPr>
          </a:p>
          <a:p>
            <a:pPr algn="ctr">
              <a:defRPr sz="1800" b="1">
                <a:solidFill>
                  <a:srgbClr val="0F1829"/>
                </a:solidFill>
              </a:defRPr>
            </a:pPr>
            <a:r>
              <a:rPr sz="2400" dirty="0" err="1">
                <a:solidFill>
                  <a:schemeClr val="bg1"/>
                </a:solidFill>
              </a:rPr>
              <a:t>databáz</a:t>
            </a:r>
            <a:r>
              <a:rPr lang="cs-CZ" sz="2400" dirty="0">
                <a:solidFill>
                  <a:schemeClr val="bg1"/>
                </a:solidFill>
              </a:rPr>
              <a:t>i</a:t>
            </a:r>
            <a:r>
              <a:rPr sz="2400" dirty="0">
                <a:solidFill>
                  <a:schemeClr val="bg1"/>
                </a:solidFill>
              </a:rPr>
              <a:t> </a:t>
            </a:r>
            <a:r>
              <a:rPr lang="cs-CZ" sz="2400" dirty="0">
                <a:solidFill>
                  <a:schemeClr val="bg1"/>
                </a:solidFill>
              </a:rPr>
              <a:t>- první skupinu </a:t>
            </a:r>
          </a:p>
          <a:p>
            <a:pPr algn="ctr">
              <a:defRPr sz="1800" b="1">
                <a:solidFill>
                  <a:srgbClr val="0F1829"/>
                </a:solidFill>
              </a:defRPr>
            </a:pPr>
            <a:endParaRPr lang="cs-CZ" sz="2400" dirty="0">
              <a:solidFill>
                <a:schemeClr val="bg1"/>
              </a:solidFill>
            </a:endParaRPr>
          </a:p>
          <a:p>
            <a:pPr algn="ctr">
              <a:defRPr sz="1800" b="1">
                <a:solidFill>
                  <a:srgbClr val="0F1829"/>
                </a:solidFill>
              </a:defRPr>
            </a:pPr>
            <a:r>
              <a:rPr sz="2400" dirty="0">
                <a:solidFill>
                  <a:schemeClr val="bg1"/>
                </a:solidFill>
              </a:rPr>
              <a:t>50 </a:t>
            </a:r>
            <a:r>
              <a:rPr sz="2400" dirty="0" err="1">
                <a:solidFill>
                  <a:schemeClr val="bg1"/>
                </a:solidFill>
              </a:rPr>
              <a:t>vybraných</a:t>
            </a:r>
            <a:r>
              <a:rPr sz="2400" dirty="0">
                <a:solidFill>
                  <a:schemeClr val="bg1"/>
                </a:solidFill>
              </a:rPr>
              <a:t> SMART </a:t>
            </a:r>
            <a:r>
              <a:rPr sz="2400" dirty="0" err="1">
                <a:solidFill>
                  <a:schemeClr val="bg1"/>
                </a:solidFill>
              </a:rPr>
              <a:t>projektů</a:t>
            </a:r>
            <a:r>
              <a:rPr lang="cs-CZ" sz="2400" dirty="0">
                <a:solidFill>
                  <a:schemeClr val="bg1"/>
                </a:solidFill>
              </a:rPr>
              <a:t> a opatření</a:t>
            </a:r>
            <a:endParaRPr sz="2400" dirty="0">
              <a:solidFill>
                <a:schemeClr val="bg1"/>
              </a:solidFill>
            </a:endParaRPr>
          </a:p>
        </p:txBody>
      </p:sp>
      <p:pic>
        <p:nvPicPr>
          <p:cNvPr id="15" name="Picture 14" descr="cesmod_mapa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080" y="2057400"/>
            <a:ext cx="2057400" cy="2057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747511" y="4297680"/>
            <a:ext cx="189026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lang="cs-CZ" dirty="0"/>
              <a:t>Odkaz na </a:t>
            </a:r>
            <a:r>
              <a:rPr dirty="0" err="1"/>
              <a:t>mapu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C5E8F4"/>
                </a:solidFill>
              </a:defRPr>
            </a:pPr>
            <a:r>
              <a:t>CESMOD • Future City Tech Říčany • 1. 10. 2026</a:t>
            </a:r>
          </a:p>
        </p:txBody>
      </p:sp>
      <p:sp>
        <p:nvSpPr>
          <p:cNvPr id="9" name="Obdélník 8"/>
          <p:cNvSpPr/>
          <p:nvPr/>
        </p:nvSpPr>
        <p:spPr>
          <a:xfrm>
            <a:off x="6226628" y="5130038"/>
            <a:ext cx="50074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chemeClr val="tx1"/>
                </a:solidFill>
                <a:hlinkClick r:id="rId3"/>
              </a:rPr>
              <a:t>https://experience.arcgis.com/experience/a1a4423096ce4c799c24106b3af428d8/page/Str%C3%A1nka#zoom_to_selection=true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 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382" y="133714"/>
            <a:ext cx="10424161" cy="642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209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630" y="326546"/>
            <a:ext cx="10772501" cy="623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05051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8614-F7A6-B401-E9C7-E3F59B2A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6514" y="125041"/>
            <a:ext cx="7856899" cy="655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05051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C5E8F4"/>
                </a:solidFill>
              </a:defRPr>
            </a:pPr>
            <a:r>
              <a:t>Proč mapa vzniká?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576311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sz="1800"/>
              <a:t>Od roztříštěných zkušeností k přenositelné dobré praxi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 algn="ctr">
              <a:defRPr sz="1600" b="1">
                <a:solidFill>
                  <a:srgbClr val="141E2D"/>
                </a:solidFill>
              </a:defRPr>
            </a:pPr>
            <a:r>
              <a:rPr sz="2000" dirty="0"/>
              <a:t>1  </a:t>
            </a:r>
            <a:r>
              <a:rPr sz="2000" dirty="0" err="1"/>
              <a:t>Dobrá</a:t>
            </a:r>
            <a:r>
              <a:rPr sz="2000" dirty="0"/>
              <a:t> </a:t>
            </a:r>
            <a:r>
              <a:rPr sz="2000" dirty="0" err="1"/>
              <a:t>řešení</a:t>
            </a:r>
            <a:r>
              <a:rPr sz="2000" dirty="0"/>
              <a:t> </a:t>
            </a:r>
            <a:r>
              <a:rPr sz="2000" dirty="0" err="1"/>
              <a:t>existují</a:t>
            </a:r>
            <a:endParaRPr sz="2000" dirty="0"/>
          </a:p>
          <a:p>
            <a:pPr algn="ctr"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000" dirty="0"/>
              <a:t>V </a:t>
            </a:r>
            <a:r>
              <a:rPr sz="2000" dirty="0" err="1"/>
              <a:t>obcích</a:t>
            </a:r>
            <a:r>
              <a:rPr sz="2000" dirty="0"/>
              <a:t> </a:t>
            </a:r>
            <a:r>
              <a:rPr sz="2000" dirty="0" err="1"/>
              <a:t>vznikají</a:t>
            </a:r>
            <a:r>
              <a:rPr sz="2000" dirty="0"/>
              <a:t> </a:t>
            </a:r>
            <a:r>
              <a:rPr sz="2000" dirty="0" err="1"/>
              <a:t>funkční</a:t>
            </a:r>
            <a:r>
              <a:rPr sz="2000" dirty="0"/>
              <a:t> SMART, </a:t>
            </a:r>
            <a:r>
              <a:rPr sz="2000" dirty="0" err="1"/>
              <a:t>organizační</a:t>
            </a:r>
            <a:r>
              <a:rPr sz="2000" dirty="0"/>
              <a:t>, </a:t>
            </a:r>
            <a:r>
              <a:rPr sz="2000" dirty="0" err="1"/>
              <a:t>sociální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environmentální</a:t>
            </a:r>
            <a:r>
              <a:rPr sz="2000" dirty="0"/>
              <a:t> </a:t>
            </a:r>
            <a:r>
              <a:rPr sz="2000" dirty="0" err="1"/>
              <a:t>inovace</a:t>
            </a:r>
            <a:r>
              <a:rPr sz="20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80560" y="1828799"/>
            <a:ext cx="3200400" cy="3657599"/>
          </a:xfrm>
          <a:prstGeom prst="roundRect">
            <a:avLst/>
          </a:prstGeom>
          <a:solidFill>
            <a:srgbClr val="FFFFFF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 algn="ctr">
              <a:defRPr sz="1600" b="1">
                <a:solidFill>
                  <a:srgbClr val="141E2D"/>
                </a:solidFill>
              </a:defRPr>
            </a:pPr>
            <a:r>
              <a:rPr sz="2000" dirty="0"/>
              <a:t>2  </a:t>
            </a:r>
            <a:r>
              <a:rPr sz="2000" dirty="0" err="1"/>
              <a:t>Informace</a:t>
            </a:r>
            <a:r>
              <a:rPr sz="2000" dirty="0"/>
              <a:t> </a:t>
            </a:r>
            <a:r>
              <a:rPr sz="2000" dirty="0" err="1"/>
              <a:t>jsou</a:t>
            </a:r>
            <a:r>
              <a:rPr sz="2000" dirty="0"/>
              <a:t> </a:t>
            </a:r>
            <a:r>
              <a:rPr sz="2000" dirty="0" err="1"/>
              <a:t>roztříštěné</a:t>
            </a:r>
            <a:endParaRPr sz="2000" dirty="0"/>
          </a:p>
          <a:p>
            <a:pPr algn="ctr"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000" dirty="0" err="1"/>
              <a:t>Obce</a:t>
            </a:r>
            <a:r>
              <a:rPr sz="2000" dirty="0"/>
              <a:t> </a:t>
            </a:r>
            <a:r>
              <a:rPr sz="2000" dirty="0" err="1"/>
              <a:t>často</a:t>
            </a:r>
            <a:r>
              <a:rPr sz="2000" dirty="0"/>
              <a:t> </a:t>
            </a:r>
            <a:r>
              <a:rPr sz="2000" dirty="0" err="1"/>
              <a:t>neví</a:t>
            </a:r>
            <a:r>
              <a:rPr sz="2000" dirty="0"/>
              <a:t>, </a:t>
            </a:r>
            <a:r>
              <a:rPr sz="2000" dirty="0" err="1"/>
              <a:t>kde</a:t>
            </a:r>
            <a:r>
              <a:rPr sz="2000" dirty="0"/>
              <a:t> </a:t>
            </a:r>
            <a:r>
              <a:rPr sz="2000" dirty="0" err="1"/>
              <a:t>už</a:t>
            </a:r>
            <a:r>
              <a:rPr sz="2000" dirty="0"/>
              <a:t> </a:t>
            </a:r>
            <a:r>
              <a:rPr sz="2000" dirty="0" err="1"/>
              <a:t>podobný</a:t>
            </a:r>
            <a:r>
              <a:rPr sz="2000" dirty="0"/>
              <a:t> </a:t>
            </a:r>
            <a:r>
              <a:rPr sz="2000" dirty="0" err="1"/>
              <a:t>problém</a:t>
            </a:r>
            <a:r>
              <a:rPr sz="2000" dirty="0"/>
              <a:t> </a:t>
            </a:r>
            <a:r>
              <a:rPr sz="2000" dirty="0" err="1"/>
              <a:t>někdo</a:t>
            </a:r>
            <a:r>
              <a:rPr sz="2000" dirty="0"/>
              <a:t> </a:t>
            </a:r>
            <a:r>
              <a:rPr sz="2000" dirty="0" err="1"/>
              <a:t>vyřešil</a:t>
            </a:r>
            <a:r>
              <a:rPr sz="2000" dirty="0"/>
              <a:t> a </a:t>
            </a:r>
            <a:r>
              <a:rPr sz="2000" dirty="0" err="1"/>
              <a:t>koho</a:t>
            </a:r>
            <a:r>
              <a:rPr sz="2000" dirty="0"/>
              <a:t> </a:t>
            </a:r>
            <a:r>
              <a:rPr sz="2000" dirty="0" err="1"/>
              <a:t>mohou</a:t>
            </a:r>
            <a:r>
              <a:rPr sz="2000" dirty="0"/>
              <a:t> </a:t>
            </a:r>
            <a:r>
              <a:rPr sz="2000" dirty="0" err="1"/>
              <a:t>oslovit</a:t>
            </a:r>
            <a:r>
              <a:rPr sz="20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1828800"/>
            <a:ext cx="3200400" cy="3657598"/>
          </a:xfrm>
          <a:prstGeom prst="roundRect">
            <a:avLst/>
          </a:prstGeom>
          <a:solidFill>
            <a:srgbClr val="FFFFFF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 algn="ctr">
              <a:defRPr sz="1600" b="1">
                <a:solidFill>
                  <a:srgbClr val="141E2D"/>
                </a:solidFill>
              </a:defRPr>
            </a:pPr>
            <a:r>
              <a:rPr sz="2000" dirty="0"/>
              <a:t>3  Mapa </a:t>
            </a:r>
            <a:r>
              <a:rPr sz="2000" dirty="0" err="1"/>
              <a:t>propojuje</a:t>
            </a:r>
            <a:r>
              <a:rPr sz="2000" dirty="0"/>
              <a:t> </a:t>
            </a:r>
            <a:r>
              <a:rPr sz="2000" dirty="0" err="1"/>
              <a:t>zkušenost</a:t>
            </a:r>
            <a:endParaRPr sz="2000" dirty="0"/>
          </a:p>
          <a:p>
            <a:pPr algn="ctr"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000" dirty="0"/>
              <a:t>Na </a:t>
            </a:r>
            <a:r>
              <a:rPr sz="2000" dirty="0" err="1"/>
              <a:t>jednom</a:t>
            </a:r>
            <a:r>
              <a:rPr sz="2000" dirty="0"/>
              <a:t> </a:t>
            </a:r>
            <a:r>
              <a:rPr sz="2000" dirty="0" err="1"/>
              <a:t>místě</a:t>
            </a:r>
            <a:r>
              <a:rPr sz="2000" dirty="0"/>
              <a:t> </a:t>
            </a:r>
            <a:r>
              <a:rPr sz="2000" dirty="0" err="1"/>
              <a:t>spojuje</a:t>
            </a:r>
            <a:r>
              <a:rPr sz="2000" dirty="0"/>
              <a:t> </a:t>
            </a:r>
            <a:r>
              <a:rPr sz="2000" dirty="0" err="1"/>
              <a:t>lokalitu</a:t>
            </a:r>
            <a:r>
              <a:rPr sz="2000" dirty="0"/>
              <a:t>, </a:t>
            </a:r>
            <a:r>
              <a:rPr sz="2000" dirty="0" err="1"/>
              <a:t>téma</a:t>
            </a:r>
            <a:r>
              <a:rPr sz="2000" dirty="0"/>
              <a:t>, </a:t>
            </a:r>
            <a:r>
              <a:rPr sz="2000" dirty="0" err="1"/>
              <a:t>stručný</a:t>
            </a:r>
            <a:r>
              <a:rPr sz="2000" dirty="0"/>
              <a:t> </a:t>
            </a:r>
            <a:r>
              <a:rPr sz="2000" dirty="0" err="1"/>
              <a:t>popis</a:t>
            </a:r>
            <a:r>
              <a:rPr sz="2000" dirty="0"/>
              <a:t> </a:t>
            </a:r>
            <a:r>
              <a:rPr sz="2000" dirty="0" err="1"/>
              <a:t>řešení</a:t>
            </a:r>
            <a:r>
              <a:rPr sz="2000" dirty="0"/>
              <a:t> a </a:t>
            </a:r>
            <a:r>
              <a:rPr sz="2000" dirty="0" err="1"/>
              <a:t>zdroj</a:t>
            </a:r>
            <a:r>
              <a:rPr sz="2000" dirty="0"/>
              <a:t> </a:t>
            </a:r>
            <a:r>
              <a:rPr sz="2000" dirty="0" err="1"/>
              <a:t>či</a:t>
            </a:r>
            <a:r>
              <a:rPr sz="2000" dirty="0"/>
              <a:t> </a:t>
            </a:r>
            <a:r>
              <a:rPr sz="2000" dirty="0" err="1"/>
              <a:t>kontakt</a:t>
            </a:r>
            <a:r>
              <a:rPr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51052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C5E8F4"/>
                </a:solidFill>
              </a:defRPr>
            </a:pPr>
            <a:r>
              <a:t>CESMOD • Future City Tech Říčany • 1. 10.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C5E8F4"/>
                </a:solidFill>
              </a:defRPr>
            </a:pPr>
            <a:r>
              <a:t>Co v mapě najdete?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Jednotný záznam umožňuje rychle projít projekty podle místa a tématu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6576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 algn="ctr">
              <a:defRPr sz="1600" b="1">
                <a:solidFill>
                  <a:srgbClr val="141E2D"/>
                </a:solidFill>
              </a:defRPr>
            </a:pPr>
            <a:r>
              <a:rPr sz="2000" dirty="0"/>
              <a:t>Karta </a:t>
            </a:r>
            <a:r>
              <a:rPr sz="2000" dirty="0" err="1"/>
              <a:t>příkladu</a:t>
            </a:r>
            <a:r>
              <a:rPr sz="2000" dirty="0"/>
              <a:t> </a:t>
            </a:r>
            <a:r>
              <a:rPr sz="2000" dirty="0" err="1"/>
              <a:t>dobré</a:t>
            </a:r>
            <a:r>
              <a:rPr sz="2000" dirty="0"/>
              <a:t> </a:t>
            </a:r>
            <a:r>
              <a:rPr sz="2000" dirty="0" err="1"/>
              <a:t>praxe</a:t>
            </a:r>
            <a:endParaRPr lang="cs-CZ" sz="2000" dirty="0"/>
          </a:p>
          <a:p>
            <a:pPr algn="ctr">
              <a:defRPr sz="1600" b="1">
                <a:solidFill>
                  <a:srgbClr val="141E2D"/>
                </a:solidFill>
              </a:defRPr>
            </a:pPr>
            <a:endParaRPr sz="2000" dirty="0"/>
          </a:p>
          <a:p>
            <a:pPr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000" dirty="0"/>
              <a:t>• </a:t>
            </a:r>
            <a:r>
              <a:rPr sz="2000" dirty="0" err="1"/>
              <a:t>lokalita</a:t>
            </a:r>
            <a:r>
              <a:rPr sz="2000" dirty="0"/>
              <a:t> a </a:t>
            </a:r>
            <a:r>
              <a:rPr sz="2000" dirty="0" err="1"/>
              <a:t>realizátor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tematická</a:t>
            </a:r>
            <a:r>
              <a:rPr sz="2000" dirty="0"/>
              <a:t> oblast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stručný</a:t>
            </a:r>
            <a:r>
              <a:rPr sz="2000" dirty="0"/>
              <a:t> </a:t>
            </a:r>
            <a:r>
              <a:rPr sz="2000" dirty="0" err="1"/>
              <a:t>popis</a:t>
            </a:r>
            <a:r>
              <a:rPr sz="2000" dirty="0"/>
              <a:t> </a:t>
            </a:r>
            <a:r>
              <a:rPr sz="2000" dirty="0" err="1"/>
              <a:t>řešení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přínos</a:t>
            </a:r>
            <a:r>
              <a:rPr sz="2000" dirty="0"/>
              <a:t> / SMART </a:t>
            </a:r>
            <a:r>
              <a:rPr sz="2000" dirty="0" err="1"/>
              <a:t>prvek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zdroj</a:t>
            </a:r>
            <a:r>
              <a:rPr sz="2000" dirty="0"/>
              <a:t> a </a:t>
            </a:r>
            <a:r>
              <a:rPr sz="2000" dirty="0" err="1"/>
              <a:t>kontakt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prostor</a:t>
            </a:r>
            <a:r>
              <a:rPr sz="2000" dirty="0"/>
              <a:t> pro </a:t>
            </a:r>
            <a:r>
              <a:rPr sz="2000" dirty="0" err="1"/>
              <a:t>další</a:t>
            </a:r>
            <a:r>
              <a:rPr sz="2000" dirty="0"/>
              <a:t> </a:t>
            </a:r>
            <a:r>
              <a:rPr sz="2000" dirty="0" err="1"/>
              <a:t>rozšiř</a:t>
            </a:r>
            <a:r>
              <a:rPr lang="cs-CZ" sz="2000" dirty="0" err="1"/>
              <a:t>ení</a:t>
            </a:r>
            <a:r>
              <a:rPr sz="2000" dirty="0"/>
              <a:t> </a:t>
            </a:r>
            <a:r>
              <a:rPr sz="2000" dirty="0" err="1"/>
              <a:t>databáze</a:t>
            </a:r>
            <a:endParaRPr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4800600" y="182880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Mobilita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79" y="182880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Energetika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00600" y="265176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Digitalizace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79" y="265176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Veřejný prostor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00600" y="347472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Životní prostředí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347472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Participace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00600" y="429768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Komunitní rozvoj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4297680"/>
            <a:ext cx="2743200" cy="530352"/>
          </a:xfrm>
          <a:prstGeom prst="roundRect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F1829"/>
                </a:solidFill>
              </a:defRPr>
            </a:pPr>
            <a:r>
              <a:t>Spolupráce obcí</a:t>
            </a:r>
          </a:p>
        </p:txBody>
      </p:sp>
      <p:pic>
        <p:nvPicPr>
          <p:cNvPr id="14" name="Picture 13" descr="cesmod_mapa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946" y="5120640"/>
            <a:ext cx="1353312" cy="13533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4360" y="651052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C5E8F4"/>
                </a:solidFill>
              </a:defRPr>
            </a:pPr>
            <a:r>
              <a:t>CESMOD • Future City Tech Říčany • 1. 10.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93706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C5E8F4"/>
                </a:solidFill>
              </a:defRPr>
            </a:pPr>
            <a:r>
              <a:rPr dirty="0"/>
              <a:t>Jak </a:t>
            </a:r>
            <a:r>
              <a:rPr dirty="0" err="1"/>
              <a:t>mapu</a:t>
            </a:r>
            <a:r>
              <a:rPr dirty="0"/>
              <a:t> </a:t>
            </a:r>
            <a:r>
              <a:rPr dirty="0" err="1"/>
              <a:t>využije</a:t>
            </a:r>
            <a:r>
              <a:rPr dirty="0"/>
              <a:t> </a:t>
            </a:r>
            <a:r>
              <a:rPr dirty="0" err="1"/>
              <a:t>obec</a:t>
            </a:r>
            <a:r>
              <a:rPr lang="cs-CZ" dirty="0"/>
              <a:t> nebo aktér místního rozvoje </a:t>
            </a:r>
            <a:r>
              <a:rPr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Od konkrétního problému k inspiraci a kontaktu</a:t>
            </a:r>
          </a:p>
        </p:txBody>
      </p:sp>
      <p:sp>
        <p:nvSpPr>
          <p:cNvPr id="5" name="Oval 4"/>
          <p:cNvSpPr/>
          <p:nvPr/>
        </p:nvSpPr>
        <p:spPr>
          <a:xfrm>
            <a:off x="1005840" y="1828800"/>
            <a:ext cx="731520" cy="731520"/>
          </a:xfrm>
          <a:prstGeom prst="ellipse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F1829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530" y="2743200"/>
            <a:ext cx="139814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Mám</a:t>
            </a:r>
            <a:r>
              <a:rPr sz="2400" dirty="0"/>
              <a:t> </a:t>
            </a:r>
            <a:endParaRPr lang="cs-CZ" sz="2400" dirty="0"/>
          </a:p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problém</a:t>
            </a:r>
            <a:endParaRPr sz="2400" dirty="0"/>
          </a:p>
        </p:txBody>
      </p:sp>
      <p:sp>
        <p:nvSpPr>
          <p:cNvPr id="7" name="Right Arrow 6"/>
          <p:cNvSpPr/>
          <p:nvPr/>
        </p:nvSpPr>
        <p:spPr>
          <a:xfrm>
            <a:off x="2148840" y="2057400"/>
            <a:ext cx="640080" cy="274320"/>
          </a:xfrm>
          <a:prstGeom prst="rightArrow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3291839" y="1828800"/>
            <a:ext cx="731520" cy="731520"/>
          </a:xfrm>
          <a:prstGeom prst="ellipse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F1829"/>
                </a:solidFill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7460" y="2743200"/>
            <a:ext cx="1260281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cs-CZ" sz="2400" dirty="0"/>
              <a:t>Zvolím</a:t>
            </a:r>
            <a:r>
              <a:rPr sz="2400" dirty="0"/>
              <a:t> </a:t>
            </a:r>
            <a:endParaRPr lang="cs-CZ" sz="2400" dirty="0"/>
          </a:p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téma</a:t>
            </a:r>
            <a:endParaRPr sz="2400" dirty="0"/>
          </a:p>
        </p:txBody>
      </p:sp>
      <p:sp>
        <p:nvSpPr>
          <p:cNvPr id="10" name="Right Arrow 9"/>
          <p:cNvSpPr/>
          <p:nvPr/>
        </p:nvSpPr>
        <p:spPr>
          <a:xfrm>
            <a:off x="4434840" y="2057400"/>
            <a:ext cx="640080" cy="274320"/>
          </a:xfrm>
          <a:prstGeom prst="rightArrow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577840" y="1828800"/>
            <a:ext cx="731520" cy="731520"/>
          </a:xfrm>
          <a:prstGeom prst="ellipse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F1829"/>
                </a:solidFill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8021" y="2743200"/>
            <a:ext cx="237116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Najdu</a:t>
            </a:r>
            <a:r>
              <a:rPr sz="2400" dirty="0"/>
              <a:t> </a:t>
            </a:r>
            <a:endParaRPr lang="cs-CZ" sz="2400" dirty="0"/>
          </a:p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cs-CZ" sz="2400" dirty="0"/>
              <a:t>vhodný příklad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6720840" y="2057400"/>
            <a:ext cx="640080" cy="274320"/>
          </a:xfrm>
          <a:prstGeom prst="rightArrow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863840" y="1828800"/>
            <a:ext cx="731520" cy="731520"/>
          </a:xfrm>
          <a:prstGeom prst="ellipse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F1829"/>
                </a:solidFill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98658" y="2743200"/>
            <a:ext cx="126188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Otevřu</a:t>
            </a:r>
            <a:r>
              <a:rPr sz="2400" dirty="0"/>
              <a:t> </a:t>
            </a:r>
            <a:endParaRPr lang="cs-CZ" sz="2400" dirty="0"/>
          </a:p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řešení</a:t>
            </a:r>
            <a:endParaRPr sz="2400" dirty="0"/>
          </a:p>
        </p:txBody>
      </p:sp>
      <p:sp>
        <p:nvSpPr>
          <p:cNvPr id="16" name="Right Arrow 15"/>
          <p:cNvSpPr/>
          <p:nvPr/>
        </p:nvSpPr>
        <p:spPr>
          <a:xfrm>
            <a:off x="9006840" y="2057400"/>
            <a:ext cx="640080" cy="274320"/>
          </a:xfrm>
          <a:prstGeom prst="rightArrow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149840" y="1828800"/>
            <a:ext cx="731520" cy="731520"/>
          </a:xfrm>
          <a:prstGeom prst="ellipse">
            <a:avLst/>
          </a:prstGeom>
          <a:solidFill>
            <a:srgbClr val="C5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F1829"/>
                </a:solidFill>
              </a:defRPr>
            </a:pPr>
            <a: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53024" y="2743200"/>
            <a:ext cx="1725151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Převezmu</a:t>
            </a:r>
            <a:r>
              <a:rPr sz="2400" dirty="0"/>
              <a:t> </a:t>
            </a:r>
            <a:endParaRPr lang="cs-CZ" sz="2400" dirty="0"/>
          </a:p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2400" dirty="0" err="1"/>
              <a:t>zkušenost</a:t>
            </a:r>
            <a:endParaRPr sz="2400" dirty="0"/>
          </a:p>
        </p:txBody>
      </p:sp>
      <p:sp>
        <p:nvSpPr>
          <p:cNvPr id="19" name="Rounded Rectangle 18"/>
          <p:cNvSpPr/>
          <p:nvPr/>
        </p:nvSpPr>
        <p:spPr>
          <a:xfrm>
            <a:off x="1920240" y="4160520"/>
            <a:ext cx="8412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 algn="ctr">
              <a:defRPr sz="1600" b="1">
                <a:solidFill>
                  <a:srgbClr val="141E2D"/>
                </a:solidFill>
              </a:defRPr>
            </a:pPr>
            <a:r>
              <a:rPr sz="2400" dirty="0" err="1"/>
              <a:t>Modelový</a:t>
            </a:r>
            <a:r>
              <a:rPr sz="2400" dirty="0"/>
              <a:t> </a:t>
            </a:r>
            <a:r>
              <a:rPr sz="2400" dirty="0" err="1"/>
              <a:t>dotaz</a:t>
            </a:r>
            <a:endParaRPr sz="2400" dirty="0"/>
          </a:p>
          <a:p>
            <a:pPr algn="ctr"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400" dirty="0"/>
              <a:t>„</a:t>
            </a:r>
            <a:r>
              <a:rPr sz="2400" dirty="0" err="1"/>
              <a:t>Jsme</a:t>
            </a:r>
            <a:r>
              <a:rPr sz="2400" dirty="0"/>
              <a:t> </a:t>
            </a:r>
            <a:r>
              <a:rPr sz="2400" dirty="0" err="1"/>
              <a:t>menší</a:t>
            </a:r>
            <a:r>
              <a:rPr sz="2400" dirty="0"/>
              <a:t> </a:t>
            </a:r>
            <a:r>
              <a:rPr sz="2400" dirty="0" err="1"/>
              <a:t>město</a:t>
            </a:r>
            <a:r>
              <a:rPr sz="2400" dirty="0"/>
              <a:t>. Jak </a:t>
            </a:r>
            <a:r>
              <a:rPr sz="2400" dirty="0" err="1"/>
              <a:t>jinde</a:t>
            </a:r>
            <a:r>
              <a:rPr sz="2400" dirty="0"/>
              <a:t> </a:t>
            </a:r>
            <a:r>
              <a:rPr sz="2400" dirty="0" err="1"/>
              <a:t>řeší</a:t>
            </a:r>
            <a:r>
              <a:rPr sz="2400" dirty="0"/>
              <a:t> </a:t>
            </a:r>
            <a:r>
              <a:rPr sz="2400" dirty="0" err="1"/>
              <a:t>bezpečnou</a:t>
            </a:r>
            <a:r>
              <a:rPr sz="2400" dirty="0"/>
              <a:t> </a:t>
            </a:r>
            <a:r>
              <a:rPr sz="2400" dirty="0" err="1"/>
              <a:t>cestu</a:t>
            </a:r>
            <a:r>
              <a:rPr sz="2400" dirty="0"/>
              <a:t> </a:t>
            </a:r>
            <a:r>
              <a:rPr sz="2400" dirty="0" err="1"/>
              <a:t>dětí</a:t>
            </a:r>
            <a:r>
              <a:rPr sz="2400" dirty="0"/>
              <a:t> do </a:t>
            </a:r>
            <a:r>
              <a:rPr sz="2400" dirty="0" err="1"/>
              <a:t>školy</a:t>
            </a:r>
            <a:r>
              <a:rPr sz="2400" dirty="0"/>
              <a:t>, </a:t>
            </a:r>
            <a:r>
              <a:rPr sz="2400" dirty="0" err="1"/>
              <a:t>parkování</a:t>
            </a:r>
            <a:r>
              <a:rPr sz="2400" dirty="0"/>
              <a:t> </a:t>
            </a:r>
            <a:r>
              <a:rPr sz="2400" dirty="0" err="1"/>
              <a:t>nebo</a:t>
            </a:r>
            <a:r>
              <a:rPr sz="2400" dirty="0"/>
              <a:t> </a:t>
            </a:r>
            <a:r>
              <a:rPr sz="2400" dirty="0" err="1"/>
              <a:t>práci</a:t>
            </a:r>
            <a:r>
              <a:rPr sz="2400" dirty="0"/>
              <a:t> s </a:t>
            </a:r>
            <a:r>
              <a:rPr sz="2400" dirty="0" err="1"/>
              <a:t>daty</a:t>
            </a:r>
            <a:r>
              <a:rPr sz="2400" dirty="0"/>
              <a:t>?“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C5E8F4"/>
                </a:solidFill>
              </a:defRPr>
            </a:pPr>
            <a:r>
              <a:t>CESMOD • Future City Tech Říčany • 1. 10.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C5E8F4"/>
                </a:solidFill>
              </a:defRPr>
            </a:pPr>
            <a:r>
              <a:t>Mapa se tvoří společně s obcemi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64797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sz="1800" dirty="0" err="1"/>
              <a:t>Pilotní</a:t>
            </a:r>
            <a:r>
              <a:rPr sz="1800" dirty="0"/>
              <a:t> </a:t>
            </a:r>
            <a:r>
              <a:rPr sz="1800" dirty="0" err="1"/>
              <a:t>verze</a:t>
            </a:r>
            <a:r>
              <a:rPr sz="1800" dirty="0"/>
              <a:t> je </a:t>
            </a:r>
            <a:r>
              <a:rPr sz="1800" dirty="0" err="1"/>
              <a:t>začátek</a:t>
            </a:r>
            <a:r>
              <a:rPr sz="1800" dirty="0"/>
              <a:t> – </a:t>
            </a:r>
            <a:r>
              <a:rPr sz="1800" dirty="0" err="1"/>
              <a:t>databázi</a:t>
            </a:r>
            <a:r>
              <a:rPr sz="1800" dirty="0"/>
              <a:t> </a:t>
            </a:r>
            <a:r>
              <a:rPr sz="1800" dirty="0" err="1"/>
              <a:t>chceme</a:t>
            </a:r>
            <a:r>
              <a:rPr sz="1800" dirty="0"/>
              <a:t> </a:t>
            </a:r>
            <a:r>
              <a:rPr sz="1800" dirty="0" err="1"/>
              <a:t>průběžně</a:t>
            </a:r>
            <a:r>
              <a:rPr sz="1800" dirty="0"/>
              <a:t> </a:t>
            </a:r>
            <a:r>
              <a:rPr sz="1800" dirty="0" err="1"/>
              <a:t>rozšiřovat</a:t>
            </a:r>
            <a:endParaRPr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777240" y="1600200"/>
            <a:ext cx="6675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Znáte řešení, které by mělo být v mapě?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514600"/>
            <a:ext cx="6675120" cy="2880360"/>
          </a:xfrm>
          <a:prstGeom prst="roundRect">
            <a:avLst/>
          </a:prstGeom>
          <a:solidFill>
            <a:srgbClr val="FBF699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 algn="ctr">
              <a:defRPr sz="1600" b="1">
                <a:solidFill>
                  <a:srgbClr val="141E2D"/>
                </a:solidFill>
              </a:defRPr>
            </a:pPr>
            <a:r>
              <a:rPr lang="cs-CZ" sz="2400" i="1" dirty="0"/>
              <a:t>Stále h</a:t>
            </a:r>
            <a:r>
              <a:rPr sz="2400" i="1" dirty="0" err="1"/>
              <a:t>ledáme</a:t>
            </a:r>
            <a:endParaRPr sz="2400" i="1" dirty="0"/>
          </a:p>
          <a:p>
            <a:pPr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400" i="1" dirty="0"/>
              <a:t>• </a:t>
            </a:r>
            <a:r>
              <a:rPr sz="2400" i="1" dirty="0" err="1"/>
              <a:t>ověřené</a:t>
            </a:r>
            <a:r>
              <a:rPr sz="2400" i="1" dirty="0"/>
              <a:t> </a:t>
            </a:r>
            <a:r>
              <a:rPr sz="2400" i="1" dirty="0" err="1"/>
              <a:t>příklady</a:t>
            </a:r>
            <a:r>
              <a:rPr sz="2400" i="1" dirty="0"/>
              <a:t> z </a:t>
            </a:r>
            <a:r>
              <a:rPr sz="2400" i="1" dirty="0" err="1"/>
              <a:t>českých</a:t>
            </a:r>
            <a:r>
              <a:rPr sz="2400" i="1" dirty="0"/>
              <a:t> </a:t>
            </a:r>
            <a:r>
              <a:rPr sz="2400" i="1" dirty="0" err="1"/>
              <a:t>obcí</a:t>
            </a:r>
            <a:r>
              <a:rPr sz="2400" i="1" dirty="0"/>
              <a:t> a </a:t>
            </a:r>
            <a:r>
              <a:rPr sz="2400" i="1" dirty="0" err="1"/>
              <a:t>měst</a:t>
            </a:r>
            <a:br>
              <a:rPr sz="2400" i="1" dirty="0"/>
            </a:br>
            <a:r>
              <a:rPr sz="2400" i="1" dirty="0"/>
              <a:t>• </a:t>
            </a:r>
            <a:r>
              <a:rPr sz="2400" i="1" dirty="0" err="1"/>
              <a:t>řešení</a:t>
            </a:r>
            <a:r>
              <a:rPr sz="2400" i="1" dirty="0"/>
              <a:t> </a:t>
            </a:r>
            <a:r>
              <a:rPr sz="2400" i="1" dirty="0" err="1"/>
              <a:t>využitelná</a:t>
            </a:r>
            <a:r>
              <a:rPr sz="2400" i="1" dirty="0"/>
              <a:t> </a:t>
            </a:r>
            <a:r>
              <a:rPr sz="2400" i="1" dirty="0" err="1"/>
              <a:t>i</a:t>
            </a:r>
            <a:r>
              <a:rPr sz="2400" i="1" dirty="0"/>
              <a:t> </a:t>
            </a:r>
            <a:r>
              <a:rPr sz="2400" i="1" dirty="0" err="1"/>
              <a:t>jinde</a:t>
            </a:r>
            <a:br>
              <a:rPr sz="2400" i="1" dirty="0"/>
            </a:br>
            <a:r>
              <a:rPr sz="2400" i="1" dirty="0"/>
              <a:t>• </a:t>
            </a:r>
            <a:r>
              <a:rPr sz="2400" i="1" dirty="0" err="1"/>
              <a:t>zkušenost</a:t>
            </a:r>
            <a:r>
              <a:rPr sz="2400" i="1" dirty="0"/>
              <a:t> s </a:t>
            </a:r>
            <a:r>
              <a:rPr sz="2400" i="1" dirty="0" err="1"/>
              <a:t>tím</a:t>
            </a:r>
            <a:r>
              <a:rPr sz="2400" i="1" dirty="0"/>
              <a:t>, co </a:t>
            </a:r>
            <a:r>
              <a:rPr sz="2400" i="1" dirty="0" err="1"/>
              <a:t>fungovalo</a:t>
            </a:r>
            <a:r>
              <a:rPr sz="2400" i="1" dirty="0"/>
              <a:t> </a:t>
            </a:r>
            <a:r>
              <a:rPr sz="2400" i="1" dirty="0" err="1"/>
              <a:t>i</a:t>
            </a:r>
            <a:r>
              <a:rPr sz="2400" i="1" dirty="0"/>
              <a:t> co </a:t>
            </a:r>
            <a:r>
              <a:rPr sz="2400" i="1" dirty="0" err="1"/>
              <a:t>bylo</a:t>
            </a:r>
            <a:r>
              <a:rPr sz="2400" i="1" dirty="0"/>
              <a:t> </a:t>
            </a:r>
            <a:r>
              <a:rPr sz="2400" i="1" dirty="0" err="1"/>
              <a:t>obtížné</a:t>
            </a:r>
            <a:br>
              <a:rPr sz="2400" i="1" dirty="0"/>
            </a:br>
            <a:r>
              <a:rPr sz="2400" i="1" dirty="0"/>
              <a:t>• </a:t>
            </a:r>
            <a:r>
              <a:rPr sz="2400" i="1" dirty="0" err="1"/>
              <a:t>obce</a:t>
            </a:r>
            <a:r>
              <a:rPr sz="2400" i="1" dirty="0"/>
              <a:t> </a:t>
            </a:r>
            <a:r>
              <a:rPr sz="2400" i="1" dirty="0" err="1"/>
              <a:t>ochotné</a:t>
            </a:r>
            <a:r>
              <a:rPr sz="2400" i="1" dirty="0"/>
              <a:t> </a:t>
            </a:r>
            <a:r>
              <a:rPr sz="2400" i="1" dirty="0" err="1"/>
              <a:t>sdílet</a:t>
            </a:r>
            <a:r>
              <a:rPr sz="2400" i="1" dirty="0"/>
              <a:t> </a:t>
            </a:r>
            <a:r>
              <a:rPr sz="2400" i="1" dirty="0" err="1"/>
              <a:t>zkušenost</a:t>
            </a:r>
            <a:r>
              <a:rPr sz="2400" i="1" dirty="0"/>
              <a:t> s </a:t>
            </a:r>
            <a:r>
              <a:rPr sz="2400" i="1" dirty="0" err="1"/>
              <a:t>ostatními</a:t>
            </a:r>
            <a:endParaRPr sz="2400" i="1" dirty="0"/>
          </a:p>
        </p:txBody>
      </p:sp>
      <p:pic>
        <p:nvPicPr>
          <p:cNvPr id="7" name="Picture 6" descr="cesmod_mapa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828800"/>
            <a:ext cx="2377440" cy="2377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55279" y="4434840"/>
            <a:ext cx="3200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C5E8F4"/>
                </a:solidFill>
              </a:defRPr>
            </a:pPr>
            <a:r>
              <a:rPr dirty="0" err="1"/>
              <a:t>Vyzkoušejte</a:t>
            </a:r>
            <a:r>
              <a:rPr dirty="0"/>
              <a:t> </a:t>
            </a:r>
            <a:r>
              <a:rPr dirty="0" err="1"/>
              <a:t>pilotní</a:t>
            </a:r>
            <a:r>
              <a:rPr dirty="0"/>
              <a:t> </a:t>
            </a:r>
            <a:r>
              <a:rPr dirty="0" err="1"/>
              <a:t>mapu</a:t>
            </a:r>
            <a:r>
              <a:rPr dirty="0"/>
              <a:t> CESMOD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51052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C5E8F4"/>
                </a:solidFill>
              </a:defRPr>
            </a:pPr>
            <a:r>
              <a:t>CESMOD • Future City Tech Říčany • 1. 10.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9050"/>
            <a:ext cx="12192000" cy="6858000"/>
          </a:xfrm>
          <a:prstGeom prst="rect">
            <a:avLst/>
          </a:prstGeom>
          <a:solidFill>
            <a:srgbClr val="0F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783174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C5E8F4"/>
                </a:solidFill>
              </a:defRPr>
            </a:pPr>
            <a:r>
              <a:rPr lang="cs-CZ" dirty="0"/>
              <a:t>Stánek CESMOD – navštivte nás pro více informací 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12168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lang="cs-CZ" sz="1800" dirty="0"/>
              <a:t>K dispozici i podrobnější karty </a:t>
            </a:r>
            <a:r>
              <a:rPr sz="1800" dirty="0"/>
              <a:t>– </a:t>
            </a:r>
            <a:r>
              <a:rPr lang="cs-CZ" sz="1800" dirty="0"/>
              <a:t>na webu projektu CESMOD </a:t>
            </a:r>
            <a:r>
              <a:rPr lang="cs-CZ" sz="1800" dirty="0">
                <a:solidFill>
                  <a:schemeClr val="bg1"/>
                </a:solidFill>
                <a:effectLst/>
                <a:latin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https://cesmod.cz/karty-opatreni</a:t>
            </a:r>
            <a:r>
              <a:rPr lang="cs-CZ" sz="1800" dirty="0">
                <a:solidFill>
                  <a:schemeClr val="bg1"/>
                </a:solidFill>
              </a:rPr>
              <a:t> </a:t>
            </a:r>
            <a:endParaRPr sz="1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1600200"/>
            <a:ext cx="5748690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rPr lang="cs-CZ" dirty="0"/>
              <a:t>Karty k tématům </a:t>
            </a:r>
            <a:r>
              <a:rPr lang="cs-CZ" dirty="0" err="1"/>
              <a:t>Future</a:t>
            </a:r>
            <a:r>
              <a:rPr lang="cs-CZ" dirty="0"/>
              <a:t> Tech 2026: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777240" y="2514600"/>
            <a:ext cx="6675120" cy="2880360"/>
          </a:xfrm>
          <a:prstGeom prst="roundRect">
            <a:avLst/>
          </a:prstGeom>
          <a:solidFill>
            <a:srgbClr val="FBF699"/>
          </a:solidFill>
          <a:ln>
            <a:solidFill>
              <a:srgbClr val="C5E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91440" rIns="146304" rtlCol="0" anchor="ctr"/>
          <a:lstStyle/>
          <a:p>
            <a:pPr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r>
              <a:rPr sz="2400" i="1" dirty="0"/>
              <a:t>• </a:t>
            </a:r>
            <a:r>
              <a:rPr lang="cs-CZ" sz="2000" b="1" i="1" dirty="0"/>
              <a:t>Automatizace procesů na úřadě </a:t>
            </a:r>
            <a:r>
              <a:rPr lang="cs-CZ" sz="2000" i="1" dirty="0"/>
              <a:t>a digitalizace úředních agend </a:t>
            </a:r>
          </a:p>
          <a:p>
            <a:pPr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br>
              <a:rPr sz="2000" i="1" dirty="0"/>
            </a:br>
            <a:r>
              <a:rPr sz="2000" i="1" dirty="0"/>
              <a:t>• </a:t>
            </a:r>
            <a:r>
              <a:rPr lang="cs-CZ" sz="2000" b="1" i="1" dirty="0"/>
              <a:t>Školní mobilita </a:t>
            </a:r>
            <a:r>
              <a:rPr lang="cs-CZ" sz="2000" i="1" dirty="0"/>
              <a:t>– zklidňování dopravy, školní ulice, školní plány mobility a další </a:t>
            </a:r>
          </a:p>
          <a:p>
            <a:pPr>
              <a:spcBef>
                <a:spcPts val="500"/>
              </a:spcBef>
              <a:defRPr sz="1100">
                <a:solidFill>
                  <a:srgbClr val="141E2D"/>
                </a:solidFill>
              </a:defRPr>
            </a:pPr>
            <a:br>
              <a:rPr sz="2000" i="1" dirty="0"/>
            </a:br>
            <a:r>
              <a:rPr sz="2000" i="1" dirty="0"/>
              <a:t>• </a:t>
            </a:r>
            <a:r>
              <a:rPr lang="cs-CZ" sz="2000" b="1" i="1" dirty="0"/>
              <a:t>Parkování</a:t>
            </a:r>
            <a:r>
              <a:rPr lang="cs-CZ" sz="2000" i="1" dirty="0"/>
              <a:t> – parkovací domy, </a:t>
            </a:r>
            <a:r>
              <a:rPr lang="cs-CZ" sz="2000" i="1" dirty="0" err="1"/>
              <a:t>smart</a:t>
            </a:r>
            <a:r>
              <a:rPr lang="cs-CZ" sz="2000" i="1" dirty="0"/>
              <a:t> parkování, parkovací politika, rezidentní parkování a další </a:t>
            </a:r>
            <a:endParaRPr sz="20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056088" y="5394960"/>
            <a:ext cx="31598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C5E8F4"/>
                </a:solidFill>
              </a:defRPr>
            </a:pPr>
            <a:r>
              <a:rPr lang="cs-CZ" dirty="0"/>
              <a:t>Načtěte si karty opatření… 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94360" y="651052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C5E8F4"/>
                </a:solidFill>
              </a:defRPr>
            </a:pPr>
            <a:r>
              <a:t>CESMOD • Future City Tech Říčany • 1. 10. 2026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DC7ECC02-7BBB-4B6D-8E37-4983AFB2D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504" y="1610363"/>
            <a:ext cx="3439005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80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CFCE0D86-1D17-2E0F-9C4A-7B1B4FDBFE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98" name="Google Shape;398;p11"/>
          <p:cNvSpPr/>
          <p:nvPr/>
        </p:nvSpPr>
        <p:spPr>
          <a:xfrm>
            <a:off x="8456050" y="700149"/>
            <a:ext cx="3054800" cy="3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67">
                <a:solidFill>
                  <a:srgbClr val="C0E4EF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#EaseTheFuture</a:t>
            </a:r>
            <a:endParaRPr sz="18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700134"/>
            <a:ext cx="4073898" cy="363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9234" y="5509617"/>
            <a:ext cx="5691150" cy="972883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11"/>
          <p:cNvSpPr/>
          <p:nvPr/>
        </p:nvSpPr>
        <p:spPr>
          <a:xfrm>
            <a:off x="789174" y="4099267"/>
            <a:ext cx="10721676" cy="11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70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Petr Hlaváček</a:t>
            </a:r>
            <a:r>
              <a:rPr lang="cs-CZ" sz="1500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			</a:t>
            </a:r>
            <a:endParaRPr dirty="0"/>
          </a:p>
          <a:p>
            <a:pPr marL="0" marR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u="sng" dirty="0">
                <a:solidFill>
                  <a:schemeClr val="bg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petr.hlavacek@ujep.cz</a:t>
            </a:r>
            <a:r>
              <a:rPr lang="cs-CZ" sz="1500" dirty="0">
                <a:solidFill>
                  <a:srgbClr val="C0E4EF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		</a:t>
            </a:r>
            <a:endParaRPr sz="1500" dirty="0">
              <a:solidFill>
                <a:srgbClr val="C0E4EF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marL="0" marR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dirty="0">
              <a:solidFill>
                <a:srgbClr val="C0E4EF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402" name="Google Shape;402;p11"/>
          <p:cNvSpPr/>
          <p:nvPr/>
        </p:nvSpPr>
        <p:spPr>
          <a:xfrm>
            <a:off x="762000" y="5907475"/>
            <a:ext cx="23884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67" dirty="0">
                <a:solidFill>
                  <a:srgbClr val="C0E4EF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www.cesmod.cz</a:t>
            </a:r>
            <a:endParaRPr sz="1500" dirty="0">
              <a:solidFill>
                <a:srgbClr val="C0E4EF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403" name="Google Shape;403;p11"/>
          <p:cNvSpPr txBox="1"/>
          <p:nvPr/>
        </p:nvSpPr>
        <p:spPr>
          <a:xfrm>
            <a:off x="762000" y="2292517"/>
            <a:ext cx="7694050" cy="13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000" dirty="0">
                <a:solidFill>
                  <a:srgbClr val="C0E4EF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rPr>
              <a:t>Děkuji za pozornost</a:t>
            </a:r>
            <a:endParaRPr sz="5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963407"/>
      </p:ext>
    </p:extLst>
  </p:cSld>
  <p:clrMapOvr>
    <a:masterClrMapping/>
  </p:clrMapOvr>
</p:sld>
</file>

<file path=ppt/theme/theme1.xml><?xml version="1.0" encoding="utf-8"?>
<a:theme xmlns:a="http://schemas.openxmlformats.org/drawingml/2006/main" name="Titulní strana - reprezentativ">
  <a:themeElements>
    <a:clrScheme name="CESMOD_barvy">
      <a:dk1>
        <a:srgbClr val="0D1524"/>
      </a:dk1>
      <a:lt1>
        <a:srgbClr val="FFFFFF"/>
      </a:lt1>
      <a:dk2>
        <a:srgbClr val="C0E3EF"/>
      </a:dk2>
      <a:lt2>
        <a:srgbClr val="F3EEE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D1524"/>
      </a:hlink>
      <a:folHlink>
        <a:srgbClr val="BFE4E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xty – usporné">
  <a:themeElements>
    <a:clrScheme name="CESMOD_identita">
      <a:dk1>
        <a:srgbClr val="0D1524"/>
      </a:dk1>
      <a:lt1>
        <a:srgbClr val="FFFFFF"/>
      </a:lt1>
      <a:dk2>
        <a:srgbClr val="C0E3EF"/>
      </a:dk2>
      <a:lt2>
        <a:srgbClr val="F3EEE3"/>
      </a:lt2>
      <a:accent1>
        <a:srgbClr val="CBBBA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D1524"/>
      </a:hlink>
      <a:folHlink>
        <a:srgbClr val="BFE4EE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741</Words>
  <Application>Microsoft Office PowerPoint</Application>
  <PresentationFormat>Širokoúhlá obrazovka</PresentationFormat>
  <Paragraphs>124</Paragraphs>
  <Slides>15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15</vt:i4>
      </vt:variant>
    </vt:vector>
  </HeadingPairs>
  <TitlesOfParts>
    <vt:vector size="23" baseType="lpstr">
      <vt:lpstr>Instrument Sans Medium</vt:lpstr>
      <vt:lpstr>Instrument Sans SemiBold</vt:lpstr>
      <vt:lpstr>Arial</vt:lpstr>
      <vt:lpstr>Segoe UI</vt:lpstr>
      <vt:lpstr>Instrument Sans</vt:lpstr>
      <vt:lpstr>Calibri</vt:lpstr>
      <vt:lpstr>Titulní strana - reprezentativ</vt:lpstr>
      <vt:lpstr>1_Texty – usporné</vt:lpstr>
      <vt:lpstr>Představení projektu a databáze dobré praxe CESMOD</vt:lpstr>
      <vt:lpstr>Hlavní parametry projektu</vt:lpstr>
      <vt:lpstr>Vybrané výstupy CESMOD</vt:lpstr>
      <vt:lpstr>Partneři projektu</vt:lpstr>
      <vt:lpstr>Komunikace a diseminace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 projektu</dc:title>
  <dc:creator>Canvas Builder</dc:creator>
  <cp:lastModifiedBy>Vrátná Nikola Ing.</cp:lastModifiedBy>
  <cp:revision>28</cp:revision>
  <dcterms:created xsi:type="dcterms:W3CDTF">2025-01-31T11:43:25Z</dcterms:created>
  <dcterms:modified xsi:type="dcterms:W3CDTF">2026-09-30T06:42:28Z</dcterms:modified>
</cp:coreProperties>
</file>